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71" r:id="rId2"/>
    <p:sldId id="311" r:id="rId3"/>
    <p:sldId id="294" r:id="rId4"/>
    <p:sldId id="293" r:id="rId5"/>
    <p:sldId id="295" r:id="rId6"/>
    <p:sldId id="296" r:id="rId7"/>
    <p:sldId id="297" r:id="rId8"/>
    <p:sldId id="298" r:id="rId9"/>
    <p:sldId id="299" r:id="rId10"/>
    <p:sldId id="300" r:id="rId11"/>
    <p:sldId id="301" r:id="rId12"/>
    <p:sldId id="303" r:id="rId13"/>
    <p:sldId id="304" r:id="rId14"/>
    <p:sldId id="305" r:id="rId15"/>
    <p:sldId id="306" r:id="rId16"/>
    <p:sldId id="312" r:id="rId17"/>
    <p:sldId id="308" r:id="rId18"/>
    <p:sldId id="313" r:id="rId19"/>
    <p:sldId id="309" r:id="rId20"/>
    <p:sldId id="310" r:id="rId21"/>
  </p:sldIdLst>
  <p:sldSz cx="9144000" cy="6858000" type="screen4x3"/>
  <p:notesSz cx="7086600" cy="93726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70860" cy="468630"/>
          </a:xfrm>
          <a:prstGeom prst="rect">
            <a:avLst/>
          </a:prstGeom>
        </p:spPr>
        <p:txBody>
          <a:bodyPr vert="horz" lIns="94046" tIns="47023" rIns="94046" bIns="47023" rtlCol="0"/>
          <a:lstStyle>
            <a:lvl1pPr algn="l">
              <a:defRPr sz="1200"/>
            </a:lvl1pPr>
          </a:lstStyle>
          <a:p>
            <a:endParaRPr lang="es-MX" dirty="0"/>
          </a:p>
        </p:txBody>
      </p:sp>
      <p:sp>
        <p:nvSpPr>
          <p:cNvPr id="3" name="2 Marcador de fecha"/>
          <p:cNvSpPr>
            <a:spLocks noGrp="1"/>
          </p:cNvSpPr>
          <p:nvPr>
            <p:ph type="dt" idx="1"/>
          </p:nvPr>
        </p:nvSpPr>
        <p:spPr>
          <a:xfrm>
            <a:off x="4014100" y="0"/>
            <a:ext cx="3070860" cy="468630"/>
          </a:xfrm>
          <a:prstGeom prst="rect">
            <a:avLst/>
          </a:prstGeom>
        </p:spPr>
        <p:txBody>
          <a:bodyPr vert="horz" lIns="94046" tIns="47023" rIns="94046" bIns="47023" rtlCol="0"/>
          <a:lstStyle>
            <a:lvl1pPr algn="r">
              <a:defRPr sz="1200"/>
            </a:lvl1pPr>
          </a:lstStyle>
          <a:p>
            <a:fld id="{818FAABF-08DA-4AB4-A665-F8AF09092A3F}" type="datetimeFigureOut">
              <a:rPr lang="es-MX" smtClean="0"/>
              <a:pPr/>
              <a:t>20/01/2016</a:t>
            </a:fld>
            <a:endParaRPr lang="es-MX" dirty="0"/>
          </a:p>
        </p:txBody>
      </p:sp>
      <p:sp>
        <p:nvSpPr>
          <p:cNvPr id="4" name="3 Marcador de imagen de diapositiva"/>
          <p:cNvSpPr>
            <a:spLocks noGrp="1" noRot="1" noChangeAspect="1"/>
          </p:cNvSpPr>
          <p:nvPr>
            <p:ph type="sldImg" idx="2"/>
          </p:nvPr>
        </p:nvSpPr>
        <p:spPr>
          <a:xfrm>
            <a:off x="1200150" y="703263"/>
            <a:ext cx="4686300" cy="3514725"/>
          </a:xfrm>
          <a:prstGeom prst="rect">
            <a:avLst/>
          </a:prstGeom>
          <a:noFill/>
          <a:ln w="12700">
            <a:solidFill>
              <a:prstClr val="black"/>
            </a:solidFill>
          </a:ln>
        </p:spPr>
        <p:txBody>
          <a:bodyPr vert="horz" lIns="94046" tIns="47023" rIns="94046" bIns="47023" rtlCol="0" anchor="ctr"/>
          <a:lstStyle/>
          <a:p>
            <a:endParaRPr lang="es-MX" dirty="0"/>
          </a:p>
        </p:txBody>
      </p:sp>
      <p:sp>
        <p:nvSpPr>
          <p:cNvPr id="5" name="4 Marcador de notas"/>
          <p:cNvSpPr>
            <a:spLocks noGrp="1"/>
          </p:cNvSpPr>
          <p:nvPr>
            <p:ph type="body" sz="quarter" idx="3"/>
          </p:nvPr>
        </p:nvSpPr>
        <p:spPr>
          <a:xfrm>
            <a:off x="708660" y="4451985"/>
            <a:ext cx="5669280" cy="4217670"/>
          </a:xfrm>
          <a:prstGeom prst="rect">
            <a:avLst/>
          </a:prstGeom>
        </p:spPr>
        <p:txBody>
          <a:bodyPr vert="horz" lIns="94046" tIns="47023" rIns="94046" bIns="47023"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5 Marcador de pie de página"/>
          <p:cNvSpPr>
            <a:spLocks noGrp="1"/>
          </p:cNvSpPr>
          <p:nvPr>
            <p:ph type="ftr" sz="quarter" idx="4"/>
          </p:nvPr>
        </p:nvSpPr>
        <p:spPr>
          <a:xfrm>
            <a:off x="0" y="8902343"/>
            <a:ext cx="3070860" cy="468630"/>
          </a:xfrm>
          <a:prstGeom prst="rect">
            <a:avLst/>
          </a:prstGeom>
        </p:spPr>
        <p:txBody>
          <a:bodyPr vert="horz" lIns="94046" tIns="47023" rIns="94046" bIns="47023" rtlCol="0" anchor="b"/>
          <a:lstStyle>
            <a:lvl1pPr algn="l">
              <a:defRPr sz="1200"/>
            </a:lvl1pPr>
          </a:lstStyle>
          <a:p>
            <a:endParaRPr lang="es-MX" dirty="0"/>
          </a:p>
        </p:txBody>
      </p:sp>
      <p:sp>
        <p:nvSpPr>
          <p:cNvPr id="7" name="6 Marcador de número de diapositiva"/>
          <p:cNvSpPr>
            <a:spLocks noGrp="1"/>
          </p:cNvSpPr>
          <p:nvPr>
            <p:ph type="sldNum" sz="quarter" idx="5"/>
          </p:nvPr>
        </p:nvSpPr>
        <p:spPr>
          <a:xfrm>
            <a:off x="4014100" y="8902343"/>
            <a:ext cx="3070860" cy="468630"/>
          </a:xfrm>
          <a:prstGeom prst="rect">
            <a:avLst/>
          </a:prstGeom>
        </p:spPr>
        <p:txBody>
          <a:bodyPr vert="horz" lIns="94046" tIns="47023" rIns="94046" bIns="47023" rtlCol="0" anchor="b"/>
          <a:lstStyle>
            <a:lvl1pPr algn="r">
              <a:defRPr sz="1200"/>
            </a:lvl1pPr>
          </a:lstStyle>
          <a:p>
            <a:fld id="{93AEB89D-E317-46D8-904A-15D76230583E}" type="slidenum">
              <a:rPr lang="es-MX" smtClean="0"/>
              <a:pPr/>
              <a:t>‹Nº›</a:t>
            </a:fld>
            <a:endParaRPr lang="es-MX"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1</a:t>
            </a:fld>
            <a:endParaRPr lang="es-MX"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10</a:t>
            </a:fld>
            <a:endParaRPr lang="es-MX"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11</a:t>
            </a:fld>
            <a:endParaRPr lang="es-MX"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12</a:t>
            </a:fld>
            <a:endParaRPr lang="es-MX"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13</a:t>
            </a:fld>
            <a:endParaRPr lang="es-MX"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14</a:t>
            </a:fld>
            <a:endParaRPr lang="es-MX"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15</a:t>
            </a:fld>
            <a:endParaRPr lang="es-MX"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16</a:t>
            </a:fld>
            <a:endParaRPr lang="es-MX"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17</a:t>
            </a:fld>
            <a:endParaRPr lang="es-MX"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18</a:t>
            </a:fld>
            <a:endParaRPr lang="es-MX"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19</a:t>
            </a:fld>
            <a:endParaRPr lang="es-MX"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2</a:t>
            </a:fld>
            <a:endParaRPr lang="es-MX"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20</a:t>
            </a:fld>
            <a:endParaRPr lang="es-MX"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3</a:t>
            </a:fld>
            <a:endParaRPr lang="es-MX"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4</a:t>
            </a:fld>
            <a:endParaRPr lang="es-MX"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5</a:t>
            </a:fld>
            <a:endParaRPr lang="es-MX"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6</a:t>
            </a:fld>
            <a:endParaRPr lang="es-MX"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7</a:t>
            </a:fld>
            <a:endParaRPr lang="es-MX"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8</a:t>
            </a:fld>
            <a:endParaRPr lang="es-MX"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93AEB89D-E317-46D8-904A-15D76230583E}" type="slidenum">
              <a:rPr lang="es-MX" smtClean="0"/>
              <a:pPr/>
              <a:t>9</a:t>
            </a:fld>
            <a:endParaRPr lang="es-MX"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MX"/>
          </a:p>
        </p:txBody>
      </p:sp>
      <p:sp>
        <p:nvSpPr>
          <p:cNvPr id="4" name="3 Marcador de fecha"/>
          <p:cNvSpPr>
            <a:spLocks noGrp="1"/>
          </p:cNvSpPr>
          <p:nvPr>
            <p:ph type="dt" sz="half" idx="10"/>
          </p:nvPr>
        </p:nvSpPr>
        <p:spPr/>
        <p:txBody>
          <a:bodyPr/>
          <a:lstStyle/>
          <a:p>
            <a:fld id="{E1678890-172C-4197-BDE9-FABE4908B95E}" type="datetimeFigureOut">
              <a:rPr lang="es-MX" smtClean="0"/>
              <a:pPr/>
              <a:t>20/01/2016</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6" name="5 Marcador de número de diapositiva"/>
          <p:cNvSpPr>
            <a:spLocks noGrp="1"/>
          </p:cNvSpPr>
          <p:nvPr>
            <p:ph type="sldNum" sz="quarter" idx="12"/>
          </p:nvPr>
        </p:nvSpPr>
        <p:spPr/>
        <p:txBody>
          <a:bodyPr/>
          <a:lstStyle/>
          <a:p>
            <a:fld id="{2696BB3F-0528-4C22-8F69-352153381CB5}" type="slidenum">
              <a:rPr lang="es-MX" smtClean="0"/>
              <a:pPr/>
              <a:t>‹Nº›</a:t>
            </a:fld>
            <a:endParaRPr lang="es-MX"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E1678890-172C-4197-BDE9-FABE4908B95E}" type="datetimeFigureOut">
              <a:rPr lang="es-MX" smtClean="0"/>
              <a:pPr/>
              <a:t>20/01/2016</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6" name="5 Marcador de número de diapositiva"/>
          <p:cNvSpPr>
            <a:spLocks noGrp="1"/>
          </p:cNvSpPr>
          <p:nvPr>
            <p:ph type="sldNum" sz="quarter" idx="12"/>
          </p:nvPr>
        </p:nvSpPr>
        <p:spPr/>
        <p:txBody>
          <a:bodyPr/>
          <a:lstStyle/>
          <a:p>
            <a:fld id="{2696BB3F-0528-4C22-8F69-352153381CB5}" type="slidenum">
              <a:rPr lang="es-MX" smtClean="0"/>
              <a:pPr/>
              <a:t>‹Nº›</a:t>
            </a:fld>
            <a:endParaRPr lang="es-MX"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E1678890-172C-4197-BDE9-FABE4908B95E}" type="datetimeFigureOut">
              <a:rPr lang="es-MX" smtClean="0"/>
              <a:pPr/>
              <a:t>20/01/2016</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6" name="5 Marcador de número de diapositiva"/>
          <p:cNvSpPr>
            <a:spLocks noGrp="1"/>
          </p:cNvSpPr>
          <p:nvPr>
            <p:ph type="sldNum" sz="quarter" idx="12"/>
          </p:nvPr>
        </p:nvSpPr>
        <p:spPr/>
        <p:txBody>
          <a:bodyPr/>
          <a:lstStyle/>
          <a:p>
            <a:fld id="{2696BB3F-0528-4C22-8F69-352153381CB5}" type="slidenum">
              <a:rPr lang="es-MX" smtClean="0"/>
              <a:pPr/>
              <a:t>‹Nº›</a:t>
            </a:fld>
            <a:endParaRPr lang="es-MX"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E1678890-172C-4197-BDE9-FABE4908B95E}" type="datetimeFigureOut">
              <a:rPr lang="es-MX" smtClean="0"/>
              <a:pPr/>
              <a:t>20/01/2016</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6" name="5 Marcador de número de diapositiva"/>
          <p:cNvSpPr>
            <a:spLocks noGrp="1"/>
          </p:cNvSpPr>
          <p:nvPr>
            <p:ph type="sldNum" sz="quarter" idx="12"/>
          </p:nvPr>
        </p:nvSpPr>
        <p:spPr/>
        <p:txBody>
          <a:bodyPr/>
          <a:lstStyle/>
          <a:p>
            <a:fld id="{2696BB3F-0528-4C22-8F69-352153381CB5}" type="slidenum">
              <a:rPr lang="es-MX" smtClean="0"/>
              <a:pPr/>
              <a:t>‹Nº›</a:t>
            </a:fld>
            <a:endParaRPr lang="es-MX"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E1678890-172C-4197-BDE9-FABE4908B95E}" type="datetimeFigureOut">
              <a:rPr lang="es-MX" smtClean="0"/>
              <a:pPr/>
              <a:t>20/01/2016</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6" name="5 Marcador de número de diapositiva"/>
          <p:cNvSpPr>
            <a:spLocks noGrp="1"/>
          </p:cNvSpPr>
          <p:nvPr>
            <p:ph type="sldNum" sz="quarter" idx="12"/>
          </p:nvPr>
        </p:nvSpPr>
        <p:spPr/>
        <p:txBody>
          <a:bodyPr/>
          <a:lstStyle/>
          <a:p>
            <a:fld id="{2696BB3F-0528-4C22-8F69-352153381CB5}" type="slidenum">
              <a:rPr lang="es-MX" smtClean="0"/>
              <a:pPr/>
              <a:t>‹Nº›</a:t>
            </a:fld>
            <a:endParaRPr lang="es-MX"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fecha"/>
          <p:cNvSpPr>
            <a:spLocks noGrp="1"/>
          </p:cNvSpPr>
          <p:nvPr>
            <p:ph type="dt" sz="half" idx="10"/>
          </p:nvPr>
        </p:nvSpPr>
        <p:spPr/>
        <p:txBody>
          <a:bodyPr/>
          <a:lstStyle/>
          <a:p>
            <a:fld id="{E1678890-172C-4197-BDE9-FABE4908B95E}" type="datetimeFigureOut">
              <a:rPr lang="es-MX" smtClean="0"/>
              <a:pPr/>
              <a:t>20/01/2016</a:t>
            </a:fld>
            <a:endParaRPr lang="es-MX" dirty="0"/>
          </a:p>
        </p:txBody>
      </p:sp>
      <p:sp>
        <p:nvSpPr>
          <p:cNvPr id="6" name="5 Marcador de pie de página"/>
          <p:cNvSpPr>
            <a:spLocks noGrp="1"/>
          </p:cNvSpPr>
          <p:nvPr>
            <p:ph type="ftr" sz="quarter" idx="11"/>
          </p:nvPr>
        </p:nvSpPr>
        <p:spPr/>
        <p:txBody>
          <a:bodyPr/>
          <a:lstStyle/>
          <a:p>
            <a:endParaRPr lang="es-MX" dirty="0"/>
          </a:p>
        </p:txBody>
      </p:sp>
      <p:sp>
        <p:nvSpPr>
          <p:cNvPr id="7" name="6 Marcador de número de diapositiva"/>
          <p:cNvSpPr>
            <a:spLocks noGrp="1"/>
          </p:cNvSpPr>
          <p:nvPr>
            <p:ph type="sldNum" sz="quarter" idx="12"/>
          </p:nvPr>
        </p:nvSpPr>
        <p:spPr/>
        <p:txBody>
          <a:bodyPr/>
          <a:lstStyle/>
          <a:p>
            <a:fld id="{2696BB3F-0528-4C22-8F69-352153381CB5}" type="slidenum">
              <a:rPr lang="es-MX" smtClean="0"/>
              <a:pPr/>
              <a:t>‹Nº›</a:t>
            </a:fld>
            <a:endParaRPr lang="es-MX"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6 Marcador de fecha"/>
          <p:cNvSpPr>
            <a:spLocks noGrp="1"/>
          </p:cNvSpPr>
          <p:nvPr>
            <p:ph type="dt" sz="half" idx="10"/>
          </p:nvPr>
        </p:nvSpPr>
        <p:spPr/>
        <p:txBody>
          <a:bodyPr/>
          <a:lstStyle/>
          <a:p>
            <a:fld id="{E1678890-172C-4197-BDE9-FABE4908B95E}" type="datetimeFigureOut">
              <a:rPr lang="es-MX" smtClean="0"/>
              <a:pPr/>
              <a:t>20/01/2016</a:t>
            </a:fld>
            <a:endParaRPr lang="es-MX" dirty="0"/>
          </a:p>
        </p:txBody>
      </p:sp>
      <p:sp>
        <p:nvSpPr>
          <p:cNvPr id="8" name="7 Marcador de pie de página"/>
          <p:cNvSpPr>
            <a:spLocks noGrp="1"/>
          </p:cNvSpPr>
          <p:nvPr>
            <p:ph type="ftr" sz="quarter" idx="11"/>
          </p:nvPr>
        </p:nvSpPr>
        <p:spPr/>
        <p:txBody>
          <a:bodyPr/>
          <a:lstStyle/>
          <a:p>
            <a:endParaRPr lang="es-MX" dirty="0"/>
          </a:p>
        </p:txBody>
      </p:sp>
      <p:sp>
        <p:nvSpPr>
          <p:cNvPr id="9" name="8 Marcador de número de diapositiva"/>
          <p:cNvSpPr>
            <a:spLocks noGrp="1"/>
          </p:cNvSpPr>
          <p:nvPr>
            <p:ph type="sldNum" sz="quarter" idx="12"/>
          </p:nvPr>
        </p:nvSpPr>
        <p:spPr/>
        <p:txBody>
          <a:bodyPr/>
          <a:lstStyle/>
          <a:p>
            <a:fld id="{2696BB3F-0528-4C22-8F69-352153381CB5}" type="slidenum">
              <a:rPr lang="es-MX" smtClean="0"/>
              <a:pPr/>
              <a:t>‹Nº›</a:t>
            </a:fld>
            <a:endParaRPr lang="es-MX"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fecha"/>
          <p:cNvSpPr>
            <a:spLocks noGrp="1"/>
          </p:cNvSpPr>
          <p:nvPr>
            <p:ph type="dt" sz="half" idx="10"/>
          </p:nvPr>
        </p:nvSpPr>
        <p:spPr/>
        <p:txBody>
          <a:bodyPr/>
          <a:lstStyle/>
          <a:p>
            <a:fld id="{E1678890-172C-4197-BDE9-FABE4908B95E}" type="datetimeFigureOut">
              <a:rPr lang="es-MX" smtClean="0"/>
              <a:pPr/>
              <a:t>20/01/2016</a:t>
            </a:fld>
            <a:endParaRPr lang="es-MX" dirty="0"/>
          </a:p>
        </p:txBody>
      </p:sp>
      <p:sp>
        <p:nvSpPr>
          <p:cNvPr id="4" name="3 Marcador de pie de página"/>
          <p:cNvSpPr>
            <a:spLocks noGrp="1"/>
          </p:cNvSpPr>
          <p:nvPr>
            <p:ph type="ftr" sz="quarter" idx="11"/>
          </p:nvPr>
        </p:nvSpPr>
        <p:spPr/>
        <p:txBody>
          <a:bodyPr/>
          <a:lstStyle/>
          <a:p>
            <a:endParaRPr lang="es-MX" dirty="0"/>
          </a:p>
        </p:txBody>
      </p:sp>
      <p:sp>
        <p:nvSpPr>
          <p:cNvPr id="5" name="4 Marcador de número de diapositiva"/>
          <p:cNvSpPr>
            <a:spLocks noGrp="1"/>
          </p:cNvSpPr>
          <p:nvPr>
            <p:ph type="sldNum" sz="quarter" idx="12"/>
          </p:nvPr>
        </p:nvSpPr>
        <p:spPr/>
        <p:txBody>
          <a:bodyPr/>
          <a:lstStyle/>
          <a:p>
            <a:fld id="{2696BB3F-0528-4C22-8F69-352153381CB5}" type="slidenum">
              <a:rPr lang="es-MX" smtClean="0"/>
              <a:pPr/>
              <a:t>‹Nº›</a:t>
            </a:fld>
            <a:endParaRPr lang="es-MX"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E1678890-172C-4197-BDE9-FABE4908B95E}" type="datetimeFigureOut">
              <a:rPr lang="es-MX" smtClean="0"/>
              <a:pPr/>
              <a:t>20/01/2016</a:t>
            </a:fld>
            <a:endParaRPr lang="es-MX" dirty="0"/>
          </a:p>
        </p:txBody>
      </p:sp>
      <p:sp>
        <p:nvSpPr>
          <p:cNvPr id="3" name="2 Marcador de pie de página"/>
          <p:cNvSpPr>
            <a:spLocks noGrp="1"/>
          </p:cNvSpPr>
          <p:nvPr>
            <p:ph type="ftr" sz="quarter" idx="11"/>
          </p:nvPr>
        </p:nvSpPr>
        <p:spPr/>
        <p:txBody>
          <a:bodyPr/>
          <a:lstStyle/>
          <a:p>
            <a:endParaRPr lang="es-MX" dirty="0"/>
          </a:p>
        </p:txBody>
      </p:sp>
      <p:sp>
        <p:nvSpPr>
          <p:cNvPr id="4" name="3 Marcador de número de diapositiva"/>
          <p:cNvSpPr>
            <a:spLocks noGrp="1"/>
          </p:cNvSpPr>
          <p:nvPr>
            <p:ph type="sldNum" sz="quarter" idx="12"/>
          </p:nvPr>
        </p:nvSpPr>
        <p:spPr/>
        <p:txBody>
          <a:bodyPr/>
          <a:lstStyle/>
          <a:p>
            <a:fld id="{2696BB3F-0528-4C22-8F69-352153381CB5}" type="slidenum">
              <a:rPr lang="es-MX" smtClean="0"/>
              <a:pPr/>
              <a:t>‹Nº›</a:t>
            </a:fld>
            <a:endParaRPr lang="es-MX"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1678890-172C-4197-BDE9-FABE4908B95E}" type="datetimeFigureOut">
              <a:rPr lang="es-MX" smtClean="0"/>
              <a:pPr/>
              <a:t>20/01/2016</a:t>
            </a:fld>
            <a:endParaRPr lang="es-MX" dirty="0"/>
          </a:p>
        </p:txBody>
      </p:sp>
      <p:sp>
        <p:nvSpPr>
          <p:cNvPr id="6" name="5 Marcador de pie de página"/>
          <p:cNvSpPr>
            <a:spLocks noGrp="1"/>
          </p:cNvSpPr>
          <p:nvPr>
            <p:ph type="ftr" sz="quarter" idx="11"/>
          </p:nvPr>
        </p:nvSpPr>
        <p:spPr/>
        <p:txBody>
          <a:bodyPr/>
          <a:lstStyle/>
          <a:p>
            <a:endParaRPr lang="es-MX" dirty="0"/>
          </a:p>
        </p:txBody>
      </p:sp>
      <p:sp>
        <p:nvSpPr>
          <p:cNvPr id="7" name="6 Marcador de número de diapositiva"/>
          <p:cNvSpPr>
            <a:spLocks noGrp="1"/>
          </p:cNvSpPr>
          <p:nvPr>
            <p:ph type="sldNum" sz="quarter" idx="12"/>
          </p:nvPr>
        </p:nvSpPr>
        <p:spPr/>
        <p:txBody>
          <a:bodyPr/>
          <a:lstStyle/>
          <a:p>
            <a:fld id="{2696BB3F-0528-4C22-8F69-352153381CB5}" type="slidenum">
              <a:rPr lang="es-MX" smtClean="0"/>
              <a:pPr/>
              <a:t>‹Nº›</a:t>
            </a:fld>
            <a:endParaRPr lang="es-MX"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1678890-172C-4197-BDE9-FABE4908B95E}" type="datetimeFigureOut">
              <a:rPr lang="es-MX" smtClean="0"/>
              <a:pPr/>
              <a:t>20/01/2016</a:t>
            </a:fld>
            <a:endParaRPr lang="es-MX" dirty="0"/>
          </a:p>
        </p:txBody>
      </p:sp>
      <p:sp>
        <p:nvSpPr>
          <p:cNvPr id="6" name="5 Marcador de pie de página"/>
          <p:cNvSpPr>
            <a:spLocks noGrp="1"/>
          </p:cNvSpPr>
          <p:nvPr>
            <p:ph type="ftr" sz="quarter" idx="11"/>
          </p:nvPr>
        </p:nvSpPr>
        <p:spPr/>
        <p:txBody>
          <a:bodyPr/>
          <a:lstStyle/>
          <a:p>
            <a:endParaRPr lang="es-MX" dirty="0"/>
          </a:p>
        </p:txBody>
      </p:sp>
      <p:sp>
        <p:nvSpPr>
          <p:cNvPr id="7" name="6 Marcador de número de diapositiva"/>
          <p:cNvSpPr>
            <a:spLocks noGrp="1"/>
          </p:cNvSpPr>
          <p:nvPr>
            <p:ph type="sldNum" sz="quarter" idx="12"/>
          </p:nvPr>
        </p:nvSpPr>
        <p:spPr/>
        <p:txBody>
          <a:bodyPr/>
          <a:lstStyle/>
          <a:p>
            <a:fld id="{2696BB3F-0528-4C22-8F69-352153381CB5}" type="slidenum">
              <a:rPr lang="es-MX" smtClean="0"/>
              <a:pPr/>
              <a:t>‹Nº›</a:t>
            </a:fld>
            <a:endParaRPr lang="es-MX"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678890-172C-4197-BDE9-FABE4908B95E}" type="datetimeFigureOut">
              <a:rPr lang="es-MX" smtClean="0"/>
              <a:pPr/>
              <a:t>20/01/2016</a:t>
            </a:fld>
            <a:endParaRPr lang="es-MX"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96BB3F-0528-4C22-8F69-352153381CB5}" type="slidenum">
              <a:rPr lang="es-MX" smtClean="0"/>
              <a:pPr/>
              <a:t>‹Nº›</a:t>
            </a:fld>
            <a:endParaRPr lang="es-MX"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png"/><Relationship Id="rId7"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hyperlink" Target="mailto:soporte@bdksistemas.com.mx"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4.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5.jpe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38.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4.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1.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2.png"/><Relationship Id="rId7"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jpeg"/><Relationship Id="rId4" Type="http://schemas.openxmlformats.org/officeDocument/2006/relationships/image" Target="../media/image4.png"/><Relationship Id="rId9"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8.jpeg"/><Relationship Id="rId5" Type="http://schemas.openxmlformats.org/officeDocument/2006/relationships/image" Target="../media/image4.png"/><Relationship Id="rId4" Type="http://schemas.openxmlformats.org/officeDocument/2006/relationships/image" Target="../media/image47.jpeg"/></Relationships>
</file>

<file path=ppt/slides/_rels/slide19.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55.png"/><Relationship Id="rId18" Type="http://schemas.openxmlformats.org/officeDocument/2006/relationships/image" Target="../media/image60.jpeg"/><Relationship Id="rId3" Type="http://schemas.openxmlformats.org/officeDocument/2006/relationships/image" Target="../media/image2.png"/><Relationship Id="rId7" Type="http://schemas.openxmlformats.org/officeDocument/2006/relationships/image" Target="../media/image50.jpeg"/><Relationship Id="rId12" Type="http://schemas.openxmlformats.org/officeDocument/2006/relationships/image" Target="../media/image54.png"/><Relationship Id="rId17" Type="http://schemas.openxmlformats.org/officeDocument/2006/relationships/image" Target="../media/image59.png"/><Relationship Id="rId2" Type="http://schemas.openxmlformats.org/officeDocument/2006/relationships/notesSlide" Target="../notesSlides/notesSlide19.xml"/><Relationship Id="rId16" Type="http://schemas.openxmlformats.org/officeDocument/2006/relationships/image" Target="../media/image58.png"/><Relationship Id="rId1" Type="http://schemas.openxmlformats.org/officeDocument/2006/relationships/slideLayout" Target="../slideLayouts/slideLayout1.xml"/><Relationship Id="rId6" Type="http://schemas.openxmlformats.org/officeDocument/2006/relationships/image" Target="../media/image49.jpeg"/><Relationship Id="rId11" Type="http://schemas.openxmlformats.org/officeDocument/2006/relationships/image" Target="../media/image53.jpeg"/><Relationship Id="rId5" Type="http://schemas.openxmlformats.org/officeDocument/2006/relationships/image" Target="../media/image42.jpeg"/><Relationship Id="rId15" Type="http://schemas.openxmlformats.org/officeDocument/2006/relationships/image" Target="../media/image57.png"/><Relationship Id="rId10" Type="http://schemas.openxmlformats.org/officeDocument/2006/relationships/image" Target="../media/image52.jpeg"/><Relationship Id="rId19" Type="http://schemas.openxmlformats.org/officeDocument/2006/relationships/image" Target="../media/image61.png"/><Relationship Id="rId4" Type="http://schemas.openxmlformats.org/officeDocument/2006/relationships/image" Target="../media/image4.png"/><Relationship Id="rId9" Type="http://schemas.openxmlformats.org/officeDocument/2006/relationships/image" Target="../media/image51.jpeg"/><Relationship Id="rId14" Type="http://schemas.openxmlformats.org/officeDocument/2006/relationships/image" Target="../media/image56.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2.png"/><Relationship Id="rId7" Type="http://schemas.openxmlformats.org/officeDocument/2006/relationships/hyperlink" Target="mailto:stiz_controles@hotmail.com" TargetMode="External"/><Relationship Id="rId12" Type="http://schemas.openxmlformats.org/officeDocument/2006/relationships/image" Target="../media/image68.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hyperlink" Target="mailto:info@stiz.com.mx" TargetMode="External"/><Relationship Id="rId11" Type="http://schemas.openxmlformats.org/officeDocument/2006/relationships/image" Target="../media/image67.jpeg"/><Relationship Id="rId5" Type="http://schemas.openxmlformats.org/officeDocument/2006/relationships/image" Target="../media/image63.jpeg"/><Relationship Id="rId10" Type="http://schemas.openxmlformats.org/officeDocument/2006/relationships/image" Target="../media/image66.jpeg"/><Relationship Id="rId4" Type="http://schemas.openxmlformats.org/officeDocument/2006/relationships/image" Target="../media/image62.png"/><Relationship Id="rId9" Type="http://schemas.openxmlformats.org/officeDocument/2006/relationships/image" Target="../media/image65.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6.jpeg"/><Relationship Id="rId7"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4.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2.png"/><Relationship Id="rId7"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4.png"/><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4.png"/><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2.pn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4.png"/><Relationship Id="rId9"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BDKSistemas\Archivos Varios\Fotos para lona\Och_14798_7179-04-Barra.jpg"/>
          <p:cNvPicPr>
            <a:picLocks noChangeAspect="1" noChangeArrowheads="1"/>
          </p:cNvPicPr>
          <p:nvPr/>
        </p:nvPicPr>
        <p:blipFill>
          <a:blip r:embed="rId3" cstate="print"/>
          <a:srcRect/>
          <a:stretch>
            <a:fillRect/>
          </a:stretch>
        </p:blipFill>
        <p:spPr bwMode="auto">
          <a:xfrm>
            <a:off x="683568" y="1074770"/>
            <a:ext cx="8457987" cy="5212516"/>
          </a:xfrm>
          <a:prstGeom prst="rect">
            <a:avLst/>
          </a:prstGeom>
          <a:noFill/>
        </p:spPr>
      </p:pic>
      <p:pic>
        <p:nvPicPr>
          <p:cNvPr id="25603" name="Picture 3"/>
          <p:cNvPicPr>
            <a:picLocks noChangeAspect="1" noChangeArrowheads="1"/>
          </p:cNvPicPr>
          <p:nvPr/>
        </p:nvPicPr>
        <p:blipFill>
          <a:blip r:embed="rId4" cstate="print"/>
          <a:srcRect/>
          <a:stretch>
            <a:fillRect/>
          </a:stretch>
        </p:blipFill>
        <p:spPr bwMode="auto">
          <a:xfrm>
            <a:off x="-3461" y="188640"/>
            <a:ext cx="809625" cy="6264696"/>
          </a:xfrm>
          <a:prstGeom prst="rect">
            <a:avLst/>
          </a:prstGeom>
          <a:noFill/>
          <a:ln w="9525">
            <a:noFill/>
            <a:miter lim="800000"/>
            <a:headEnd/>
            <a:tailEnd/>
          </a:ln>
        </p:spPr>
      </p:pic>
      <p:sp>
        <p:nvSpPr>
          <p:cNvPr id="18" name="17 Rectángulo"/>
          <p:cNvSpPr/>
          <p:nvPr/>
        </p:nvSpPr>
        <p:spPr>
          <a:xfrm>
            <a:off x="0" y="0"/>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sp>
        <p:nvSpPr>
          <p:cNvPr id="8" name="7 CuadroTexto"/>
          <p:cNvSpPr txBox="1"/>
          <p:nvPr/>
        </p:nvSpPr>
        <p:spPr>
          <a:xfrm>
            <a:off x="1691680" y="182782"/>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TODO TIPO DE RESTAURANTES, BARES Y ANTROS</a:t>
            </a:r>
            <a:endParaRPr lang="es-MX" sz="2000" b="1" dirty="0">
              <a:ln w="1905"/>
              <a:gradFill>
                <a:gsLst>
                  <a:gs pos="0">
                    <a:srgbClr val="C00000"/>
                  </a:gs>
                  <a:gs pos="78000">
                    <a:srgbClr val="FF0000"/>
                  </a:gs>
                  <a:gs pos="100000">
                    <a:schemeClr val="bg1"/>
                  </a:gs>
                </a:gsLst>
                <a:lin ang="5400000"/>
              </a:gradFill>
              <a:latin typeface="Eras Demi ITC" pitchFamily="34" charset="0"/>
              <a:ea typeface="Dotum" pitchFamily="34" charset="-127"/>
            </a:endParaRPr>
          </a:p>
        </p:txBody>
      </p:sp>
      <p:pic>
        <p:nvPicPr>
          <p:cNvPr id="1027" name="Picture 3" descr="D:\BDKSistemas\Productos\cajaRest1.png"/>
          <p:cNvPicPr>
            <a:picLocks noChangeAspect="1" noChangeArrowheads="1"/>
          </p:cNvPicPr>
          <p:nvPr/>
        </p:nvPicPr>
        <p:blipFill>
          <a:blip r:embed="rId5" cstate="print"/>
          <a:srcRect/>
          <a:stretch>
            <a:fillRect/>
          </a:stretch>
        </p:blipFill>
        <p:spPr bwMode="auto">
          <a:xfrm>
            <a:off x="6012160" y="3933056"/>
            <a:ext cx="1925314" cy="2232248"/>
          </a:xfrm>
          <a:prstGeom prst="rect">
            <a:avLst/>
          </a:prstGeom>
          <a:noFill/>
        </p:spPr>
      </p:pic>
      <p:pic>
        <p:nvPicPr>
          <p:cNvPr id="19"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450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MX"/>
          </a:p>
        </p:txBody>
      </p:sp>
      <p:sp>
        <p:nvSpPr>
          <p:cNvPr id="14" name="Text Box 1"/>
          <p:cNvSpPr txBox="1">
            <a:spLocks noChangeArrowheads="1"/>
          </p:cNvSpPr>
          <p:nvPr/>
        </p:nvSpPr>
        <p:spPr bwMode="auto">
          <a:xfrm>
            <a:off x="-32" y="142852"/>
            <a:ext cx="1852583" cy="7143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1000" b="1" i="0" u="none" strike="noStrike" cap="none" normalizeH="0" baseline="0" dirty="0" smtClean="0">
                <a:ln>
                  <a:noFill/>
                </a:ln>
                <a:solidFill>
                  <a:schemeClr val="tx1"/>
                </a:solidFill>
                <a:effectLst/>
                <a:latin typeface="Cracked Johnnie" pitchFamily="2" charset="0"/>
                <a:cs typeface="Arial" pitchFamily="34" charset="0"/>
              </a:rPr>
              <a:t>Soluciones en Tecnología e Informática de Zamora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MX"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3" cstate="print"/>
          <a:srcRect/>
          <a:stretch>
            <a:fillRect/>
          </a:stretch>
        </p:blipFill>
        <p:spPr bwMode="auto">
          <a:xfrm>
            <a:off x="-3461" y="188640"/>
            <a:ext cx="809625" cy="6264696"/>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16" name="15 Rectángulo"/>
          <p:cNvSpPr/>
          <p:nvPr/>
        </p:nvSpPr>
        <p:spPr>
          <a:xfrm>
            <a:off x="0" y="630028"/>
            <a:ext cx="9144000" cy="461665"/>
          </a:xfrm>
          <a:prstGeom prst="rect">
            <a:avLst/>
          </a:prstGeom>
          <a:noFill/>
        </p:spPr>
        <p:txBody>
          <a:bodyPr wrap="square" lIns="91440" tIns="45720" rIns="91440" bIns="45720">
            <a:spAutoFit/>
          </a:bodyPr>
          <a:lstStyle/>
          <a:p>
            <a:pPr algn="r"/>
            <a:r>
              <a:rPr lang="es-ES" sz="2400" dirty="0" smtClean="0">
                <a:ln w="18415" cmpd="sng">
                  <a:solidFill>
                    <a:schemeClr val="tx1"/>
                  </a:solidFill>
                  <a:prstDash val="solid"/>
                </a:ln>
                <a:effectLst>
                  <a:outerShdw blurRad="63500" dir="3600000" algn="tl" rotWithShape="0">
                    <a:srgbClr val="000000">
                      <a:alpha val="70000"/>
                    </a:srgbClr>
                  </a:outerShdw>
                </a:effectLst>
              </a:rPr>
              <a:t>Versión para celulares / clientes:</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pic>
        <p:nvPicPr>
          <p:cNvPr id="24" name="Picture 5" descr="http://thegadgetox.net/wp-content/uploads/2013/11/Android-logo.png"/>
          <p:cNvPicPr>
            <a:picLocks noChangeAspect="1" noChangeArrowheads="1"/>
          </p:cNvPicPr>
          <p:nvPr/>
        </p:nvPicPr>
        <p:blipFill>
          <a:blip r:embed="rId5" cstate="print"/>
          <a:srcRect/>
          <a:stretch>
            <a:fillRect/>
          </a:stretch>
        </p:blipFill>
        <p:spPr bwMode="auto">
          <a:xfrm>
            <a:off x="1223120" y="4320480"/>
            <a:ext cx="792088" cy="792088"/>
          </a:xfrm>
          <a:prstGeom prst="rect">
            <a:avLst/>
          </a:prstGeom>
          <a:noFill/>
        </p:spPr>
      </p:pic>
      <p:pic>
        <p:nvPicPr>
          <p:cNvPr id="25" name="Picture 7" descr="http://appleweblog.hipertextual.com/files/2011/12/ios-logo.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2087216" y="4176464"/>
            <a:ext cx="1711926" cy="1124744"/>
          </a:xfrm>
          <a:prstGeom prst="rect">
            <a:avLst/>
          </a:prstGeom>
          <a:noFill/>
        </p:spPr>
      </p:pic>
      <p:sp>
        <p:nvSpPr>
          <p:cNvPr id="26" name="25 Rectángulo"/>
          <p:cNvSpPr/>
          <p:nvPr/>
        </p:nvSpPr>
        <p:spPr>
          <a:xfrm>
            <a:off x="2736304" y="6372036"/>
            <a:ext cx="6407696" cy="369332"/>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buFont typeface="Arial" charset="0"/>
              <a:buChar char="•"/>
            </a:pPr>
            <a:r>
              <a:rPr lang="es-ES" b="1" cap="all" dirty="0" smtClean="0">
                <a:ln w="0"/>
                <a:solidFill>
                  <a:srgbClr val="FF0000"/>
                </a:solidFill>
                <a:effectLst/>
              </a:rPr>
              <a:t> Se adquiere por separado</a:t>
            </a:r>
          </a:p>
        </p:txBody>
      </p:sp>
      <p:pic>
        <p:nvPicPr>
          <p:cNvPr id="27" name="Picture 2"/>
          <p:cNvPicPr>
            <a:picLocks noChangeAspect="1" noChangeArrowheads="1"/>
          </p:cNvPicPr>
          <p:nvPr/>
        </p:nvPicPr>
        <p:blipFill>
          <a:blip r:embed="rId7" cstate="print"/>
          <a:srcRect/>
          <a:stretch>
            <a:fillRect/>
          </a:stretch>
        </p:blipFill>
        <p:spPr bwMode="auto">
          <a:xfrm>
            <a:off x="4139952" y="1314195"/>
            <a:ext cx="4998110" cy="2344291"/>
          </a:xfrm>
          <a:prstGeom prst="rect">
            <a:avLst/>
          </a:prstGeom>
          <a:noFill/>
          <a:ln w="9525">
            <a:noFill/>
            <a:miter lim="800000"/>
            <a:headEnd/>
            <a:tailEnd/>
          </a:ln>
        </p:spPr>
      </p:pic>
      <p:pic>
        <p:nvPicPr>
          <p:cNvPr id="28" name="Picture 3"/>
          <p:cNvPicPr>
            <a:picLocks noChangeAspect="1" noChangeArrowheads="1"/>
          </p:cNvPicPr>
          <p:nvPr/>
        </p:nvPicPr>
        <p:blipFill>
          <a:blip r:embed="rId8" cstate="print"/>
          <a:srcRect/>
          <a:stretch>
            <a:fillRect/>
          </a:stretch>
        </p:blipFill>
        <p:spPr bwMode="auto">
          <a:xfrm>
            <a:off x="4147477" y="3690460"/>
            <a:ext cx="4990585" cy="2258820"/>
          </a:xfrm>
          <a:prstGeom prst="rect">
            <a:avLst/>
          </a:prstGeom>
          <a:noFill/>
          <a:ln w="9525">
            <a:noFill/>
            <a:miter lim="800000"/>
            <a:headEnd/>
            <a:tailEnd/>
          </a:ln>
        </p:spPr>
      </p:pic>
      <p:sp>
        <p:nvSpPr>
          <p:cNvPr id="29" name="28 CuadroTexto"/>
          <p:cNvSpPr txBox="1"/>
          <p:nvPr/>
        </p:nvSpPr>
        <p:spPr>
          <a:xfrm>
            <a:off x="72008" y="1141001"/>
            <a:ext cx="4067944" cy="2092881"/>
          </a:xfrm>
          <a:prstGeom prst="rect">
            <a:avLst/>
          </a:prstGeom>
          <a:noFill/>
        </p:spPr>
        <p:txBody>
          <a:bodyPr wrap="square" rtlCol="0">
            <a:spAutoFit/>
          </a:bodyPr>
          <a:lstStyle/>
          <a:p>
            <a:r>
              <a:rPr lang="es-MX" sz="2400" b="1" dirty="0" smtClean="0"/>
              <a:t>Con BDKREST tus clientes desde su celular podrán:</a:t>
            </a:r>
          </a:p>
          <a:p>
            <a:endParaRPr lang="es-MX" sz="1000" dirty="0" smtClean="0"/>
          </a:p>
          <a:p>
            <a:pPr>
              <a:buFont typeface="Wingdings" pitchFamily="2" charset="2"/>
              <a:buChar char="ü"/>
            </a:pPr>
            <a:r>
              <a:rPr lang="es-MX" dirty="0" smtClean="0"/>
              <a:t> Ver su cuenta y consumos</a:t>
            </a:r>
          </a:p>
          <a:p>
            <a:pPr>
              <a:buFont typeface="Wingdings" pitchFamily="2" charset="2"/>
              <a:buChar char="ü"/>
            </a:pPr>
            <a:r>
              <a:rPr lang="es-MX" dirty="0" smtClean="0"/>
              <a:t> Solicitar mesero</a:t>
            </a:r>
          </a:p>
          <a:p>
            <a:pPr>
              <a:buFont typeface="Wingdings" pitchFamily="2" charset="2"/>
              <a:buChar char="ü"/>
            </a:pPr>
            <a:r>
              <a:rPr lang="es-MX" dirty="0" smtClean="0"/>
              <a:t> Solicitar cuenta</a:t>
            </a:r>
          </a:p>
          <a:p>
            <a:pPr>
              <a:buFont typeface="Wingdings" pitchFamily="2" charset="2"/>
              <a:buChar char="ü"/>
            </a:pPr>
            <a:r>
              <a:rPr lang="es-MX" dirty="0" smtClean="0"/>
              <a:t> Ver el menú de platillos y bebidas.</a:t>
            </a:r>
          </a:p>
        </p:txBody>
      </p:sp>
      <p:sp>
        <p:nvSpPr>
          <p:cNvPr id="30" name="29 CuadroTexto"/>
          <p:cNvSpPr txBox="1"/>
          <p:nvPr/>
        </p:nvSpPr>
        <p:spPr>
          <a:xfrm>
            <a:off x="755576" y="3888432"/>
            <a:ext cx="4067944" cy="338554"/>
          </a:xfrm>
          <a:prstGeom prst="rect">
            <a:avLst/>
          </a:prstGeom>
          <a:noFill/>
        </p:spPr>
        <p:txBody>
          <a:bodyPr wrap="square" rtlCol="0">
            <a:spAutoFit/>
          </a:bodyPr>
          <a:lstStyle/>
          <a:p>
            <a:r>
              <a:rPr lang="es-MX" sz="1600" b="1" dirty="0" smtClean="0"/>
              <a:t>Funciona con celulares:</a:t>
            </a:r>
            <a:endParaRPr lang="es-MX" sz="1200" dirty="0" smtClean="0"/>
          </a:p>
        </p:txBody>
      </p:sp>
      <p:sp>
        <p:nvSpPr>
          <p:cNvPr id="33" name="32 CuadroTexto"/>
          <p:cNvSpPr txBox="1"/>
          <p:nvPr/>
        </p:nvSpPr>
        <p:spPr>
          <a:xfrm>
            <a:off x="827584" y="5518973"/>
            <a:ext cx="4067944" cy="646331"/>
          </a:xfrm>
          <a:prstGeom prst="rect">
            <a:avLst/>
          </a:prstGeom>
          <a:noFill/>
        </p:spPr>
        <p:txBody>
          <a:bodyPr wrap="square" rtlCol="0">
            <a:spAutoFit/>
          </a:bodyPr>
          <a:lstStyle/>
          <a:p>
            <a:r>
              <a:rPr lang="es-MX" dirty="0" smtClean="0"/>
              <a:t>Requiere de:</a:t>
            </a:r>
          </a:p>
          <a:p>
            <a:pPr lvl="1">
              <a:buFont typeface="Wingdings" pitchFamily="2" charset="2"/>
              <a:buChar char="ü"/>
            </a:pPr>
            <a:r>
              <a:rPr lang="es-MX" dirty="0" smtClean="0"/>
              <a:t> Wifi interno</a:t>
            </a:r>
          </a:p>
        </p:txBody>
      </p:sp>
      <p:sp>
        <p:nvSpPr>
          <p:cNvPr id="20" name="19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TODO TIPO DE RESTAURANTES, BARES Y ANTROS</a:t>
            </a:r>
            <a:endParaRPr lang="es-MX" sz="2000" b="1" dirty="0">
              <a:ln w="1905"/>
              <a:gradFill>
                <a:gsLst>
                  <a:gs pos="0">
                    <a:srgbClr val="C00000"/>
                  </a:gs>
                  <a:gs pos="78000">
                    <a:srgbClr val="FF0000"/>
                  </a:gs>
                  <a:gs pos="100000">
                    <a:schemeClr val="bg1"/>
                  </a:gs>
                </a:gsLst>
                <a:lin ang="5400000"/>
              </a:gradFill>
              <a:latin typeface="Eras Demi ITC" pitchFamily="34" charset="0"/>
              <a:ea typeface="Dotum" pitchFamily="34" charset="-127"/>
            </a:endParaRPr>
          </a:p>
        </p:txBody>
      </p:sp>
      <p:sp>
        <p:nvSpPr>
          <p:cNvPr id="21" name="Text Box 1"/>
          <p:cNvSpPr txBox="1">
            <a:spLocks noChangeArrowheads="1"/>
          </p:cNvSpPr>
          <p:nvPr/>
        </p:nvSpPr>
        <p:spPr bwMode="auto">
          <a:xfrm>
            <a:off x="-32" y="142852"/>
            <a:ext cx="1852583" cy="7143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1000" b="1" i="0" u="none" strike="noStrike" cap="none" normalizeH="0" baseline="0" dirty="0" smtClean="0">
                <a:ln>
                  <a:noFill/>
                </a:ln>
                <a:solidFill>
                  <a:schemeClr val="tx1"/>
                </a:solidFill>
                <a:effectLst/>
                <a:latin typeface="Cracked Johnnie" pitchFamily="2" charset="0"/>
                <a:cs typeface="Arial" pitchFamily="34" charset="0"/>
              </a:rPr>
              <a:t>Soluciones en Tecnología e Informática de Zamora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MX"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30 CuadroTexto"/>
          <p:cNvSpPr txBox="1"/>
          <p:nvPr/>
        </p:nvSpPr>
        <p:spPr>
          <a:xfrm>
            <a:off x="4211960" y="3305596"/>
            <a:ext cx="5004048" cy="1923604"/>
          </a:xfrm>
          <a:prstGeom prst="rect">
            <a:avLst/>
          </a:prstGeom>
          <a:noFill/>
        </p:spPr>
        <p:txBody>
          <a:bodyPr wrap="square" rtlCol="0">
            <a:spAutoFit/>
          </a:bodyPr>
          <a:lstStyle/>
          <a:p>
            <a:r>
              <a:rPr lang="es-MX" sz="1600" b="1" dirty="0" smtClean="0"/>
              <a:t>REQUERIMIENTOS:</a:t>
            </a:r>
          </a:p>
          <a:p>
            <a:endParaRPr lang="es-MX" sz="700" dirty="0" smtClean="0"/>
          </a:p>
          <a:p>
            <a:pPr>
              <a:buFont typeface="Wingdings" pitchFamily="2" charset="2"/>
              <a:buChar char="ü"/>
            </a:pPr>
            <a:r>
              <a:rPr lang="es-MX" sz="1200" dirty="0" smtClean="0"/>
              <a:t>Teamviewer.</a:t>
            </a:r>
          </a:p>
          <a:p>
            <a:pPr>
              <a:buFont typeface="Wingdings" pitchFamily="2" charset="2"/>
              <a:buChar char="ü"/>
            </a:pPr>
            <a:r>
              <a:rPr lang="es-MX" sz="1200" dirty="0" smtClean="0"/>
              <a:t>Una persona de apoyo en sus instalaciones.</a:t>
            </a:r>
          </a:p>
          <a:p>
            <a:pPr>
              <a:buFont typeface="Wingdings" pitchFamily="2" charset="2"/>
              <a:buChar char="ü"/>
            </a:pPr>
            <a:r>
              <a:rPr lang="es-MX" sz="1200" dirty="0" smtClean="0"/>
              <a:t>Que sus equipos ya se encuentren configurados en red local.</a:t>
            </a:r>
          </a:p>
          <a:p>
            <a:pPr>
              <a:buFont typeface="Wingdings" pitchFamily="2" charset="2"/>
              <a:buChar char="ü"/>
            </a:pPr>
            <a:r>
              <a:rPr lang="es-MX" sz="1200" dirty="0" smtClean="0"/>
              <a:t>De preferencia que todas sus computadoras cuenten con IP fija.</a:t>
            </a:r>
          </a:p>
          <a:p>
            <a:pPr>
              <a:buFont typeface="Wingdings" pitchFamily="2" charset="2"/>
              <a:buChar char="ü"/>
            </a:pPr>
            <a:r>
              <a:rPr lang="es-MX" sz="1200" dirty="0" smtClean="0"/>
              <a:t>Que sus impresoras ya se encuentren instaladas y configuradas en el sistema operativo Windows.</a:t>
            </a:r>
          </a:p>
          <a:p>
            <a:pPr>
              <a:buFont typeface="Wingdings" pitchFamily="2" charset="2"/>
              <a:buChar char="ü"/>
            </a:pPr>
            <a:r>
              <a:rPr lang="es-MX" sz="1200" dirty="0" smtClean="0"/>
              <a:t> La persona que nos asignen de apoyo debe de estar al pendiente en todo momento durante la instalación.</a:t>
            </a:r>
          </a:p>
        </p:txBody>
      </p:sp>
      <p:pic>
        <p:nvPicPr>
          <p:cNvPr id="39938"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563431" y="2420888"/>
            <a:ext cx="2473065" cy="1527112"/>
          </a:xfrm>
          <a:prstGeom prst="rect">
            <a:avLst/>
          </a:prstGeom>
          <a:noFill/>
          <a:ln w="9525">
            <a:noFill/>
            <a:miter lim="800000"/>
            <a:headEnd/>
            <a:tailEnd/>
          </a:ln>
        </p:spPr>
      </p:pic>
      <p:pic>
        <p:nvPicPr>
          <p:cNvPr id="17" name="Picture 3"/>
          <p:cNvPicPr>
            <a:picLocks noChangeAspect="1" noChangeArrowheads="1"/>
          </p:cNvPicPr>
          <p:nvPr/>
        </p:nvPicPr>
        <p:blipFill>
          <a:blip r:embed="rId4" cstate="print"/>
          <a:srcRect/>
          <a:stretch>
            <a:fillRect/>
          </a:stretch>
        </p:blipFill>
        <p:spPr bwMode="auto">
          <a:xfrm>
            <a:off x="-3461" y="188640"/>
            <a:ext cx="809625" cy="6264696"/>
          </a:xfrm>
          <a:prstGeom prst="rect">
            <a:avLst/>
          </a:prstGeom>
          <a:gradFill>
            <a:gsLst>
              <a:gs pos="99000">
                <a:schemeClr val="bg1">
                  <a:lumMod val="50000"/>
                </a:schemeClr>
              </a:gs>
              <a:gs pos="78000">
                <a:srgbClr val="FF0000"/>
              </a:gs>
              <a:gs pos="100000">
                <a:schemeClr val="bg1"/>
              </a:gs>
            </a:gsLst>
            <a:lin ang="5400000" scaled="0"/>
          </a:grad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16" name="15 Rectángulo"/>
          <p:cNvSpPr/>
          <p:nvPr/>
        </p:nvSpPr>
        <p:spPr>
          <a:xfrm>
            <a:off x="0" y="630028"/>
            <a:ext cx="9144000" cy="461665"/>
          </a:xfrm>
          <a:prstGeom prst="rect">
            <a:avLst/>
          </a:prstGeom>
          <a:noFill/>
        </p:spPr>
        <p:txBody>
          <a:bodyPr wrap="square" lIns="91440" tIns="45720" rIns="91440" bIns="45720">
            <a:spAutoFit/>
          </a:bodyPr>
          <a:lstStyle/>
          <a:p>
            <a:pPr algn="r"/>
            <a:r>
              <a:rPr lang="es-ES" sz="2400" dirty="0" smtClean="0">
                <a:ln w="18415" cmpd="sng">
                  <a:solidFill>
                    <a:schemeClr val="tx1"/>
                  </a:solidFill>
                  <a:prstDash val="solid"/>
                </a:ln>
                <a:effectLst>
                  <a:outerShdw blurRad="63500" dir="3600000" algn="tl" rotWithShape="0">
                    <a:srgbClr val="000000">
                      <a:alpha val="70000"/>
                    </a:srgbClr>
                  </a:outerShdw>
                </a:effectLst>
              </a:rPr>
              <a:t>Instalación del software:</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pic>
        <p:nvPicPr>
          <p:cNvPr id="20" name="Picture 3" descr="http://2.bp.blogspot.com/-riHOEPZ8xDw/T7z_MstjodI/AAAAAAAAAEI/6g1MJRMyGds/s1600/asistencia.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27584" y="2492896"/>
            <a:ext cx="3236315" cy="2160240"/>
          </a:xfrm>
          <a:prstGeom prst="rect">
            <a:avLst/>
          </a:prstGeom>
          <a:noFill/>
        </p:spPr>
      </p:pic>
      <p:sp>
        <p:nvSpPr>
          <p:cNvPr id="21" name="20 CuadroTexto"/>
          <p:cNvSpPr txBox="1"/>
          <p:nvPr/>
        </p:nvSpPr>
        <p:spPr>
          <a:xfrm>
            <a:off x="0" y="1196752"/>
            <a:ext cx="9144000" cy="1200329"/>
          </a:xfrm>
          <a:prstGeom prst="rect">
            <a:avLst/>
          </a:prstGeom>
          <a:noFill/>
        </p:spPr>
        <p:txBody>
          <a:bodyPr wrap="square" rtlCol="0">
            <a:spAutoFit/>
          </a:bodyPr>
          <a:lstStyle/>
          <a:p>
            <a:pPr algn="ctr"/>
            <a:r>
              <a:rPr lang="es-MX" sz="2400" b="1" dirty="0" smtClean="0">
                <a:latin typeface="Arial" pitchFamily="34" charset="0"/>
                <a:cs typeface="Arial" pitchFamily="34" charset="0"/>
              </a:rPr>
              <a:t>Nuestro departamento de soporte técnico le instalará el software en todos sus equipos, por lo que usted no tendrá problemas para la instalación del sistema.</a:t>
            </a:r>
          </a:p>
        </p:txBody>
      </p:sp>
      <p:sp>
        <p:nvSpPr>
          <p:cNvPr id="23" name="22 Rectángulo"/>
          <p:cNvSpPr/>
          <p:nvPr/>
        </p:nvSpPr>
        <p:spPr>
          <a:xfrm>
            <a:off x="827584" y="4551511"/>
            <a:ext cx="2035685" cy="461665"/>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s-ES"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Vía remota</a:t>
            </a:r>
            <a:endParaRPr lang="es-ES" sz="2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2" name="31 CuadroTexto"/>
          <p:cNvSpPr txBox="1"/>
          <p:nvPr/>
        </p:nvSpPr>
        <p:spPr>
          <a:xfrm>
            <a:off x="827584" y="5226585"/>
            <a:ext cx="4824536" cy="938719"/>
          </a:xfrm>
          <a:prstGeom prst="rect">
            <a:avLst/>
          </a:prstGeom>
          <a:noFill/>
        </p:spPr>
        <p:txBody>
          <a:bodyPr wrap="square" rtlCol="0">
            <a:spAutoFit/>
          </a:bodyPr>
          <a:lstStyle/>
          <a:p>
            <a:r>
              <a:rPr lang="es-MX" sz="1100" dirty="0" smtClean="0">
                <a:solidFill>
                  <a:srgbClr val="FF0000"/>
                </a:solidFill>
              </a:rPr>
              <a:t>Para coordinar la instalación de su sistema es necesario enviar un correo a </a:t>
            </a:r>
            <a:r>
              <a:rPr lang="es-MX" sz="1100" dirty="0" smtClean="0">
                <a:solidFill>
                  <a:srgbClr val="FF0000"/>
                </a:solidFill>
                <a:hlinkClick r:id="rId7"/>
              </a:rPr>
              <a:t>stiz_controles@hotmail.com</a:t>
            </a:r>
            <a:r>
              <a:rPr lang="es-MX" sz="1100" dirty="0" smtClean="0">
                <a:solidFill>
                  <a:srgbClr val="FF0000"/>
                </a:solidFill>
              </a:rPr>
              <a:t> </a:t>
            </a:r>
          </a:p>
          <a:p>
            <a:r>
              <a:rPr lang="es-MX" sz="1100" dirty="0" smtClean="0">
                <a:solidFill>
                  <a:srgbClr val="FF0000"/>
                </a:solidFill>
              </a:rPr>
              <a:t>Hay que tomar en cuenta los horarios de soporte técnico y la fila de espera de clientes, en </a:t>
            </a:r>
            <a:r>
              <a:rPr lang="es-MX" sz="1100" b="1" dirty="0" smtClean="0">
                <a:solidFill>
                  <a:srgbClr val="FF0000"/>
                </a:solidFill>
              </a:rPr>
              <a:t>STIZ</a:t>
            </a:r>
            <a:r>
              <a:rPr lang="es-MX" sz="1100" dirty="0" smtClean="0">
                <a:solidFill>
                  <a:srgbClr val="FF0000"/>
                </a:solidFill>
              </a:rPr>
              <a:t> todos los clientes son importantes, por lo que respetamos el orden en el que se solicita la instalación o apoyo en soporte.</a:t>
            </a:r>
            <a:endParaRPr lang="es-MX" sz="1000" dirty="0" smtClean="0">
              <a:solidFill>
                <a:srgbClr val="FF0000"/>
              </a:solidFill>
            </a:endParaRPr>
          </a:p>
        </p:txBody>
      </p:sp>
      <p:sp>
        <p:nvSpPr>
          <p:cNvPr id="34" name="33 CuadroTexto"/>
          <p:cNvSpPr txBox="1"/>
          <p:nvPr/>
        </p:nvSpPr>
        <p:spPr>
          <a:xfrm>
            <a:off x="2267744" y="6287286"/>
            <a:ext cx="5004048" cy="553998"/>
          </a:xfrm>
          <a:prstGeom prst="rect">
            <a:avLst/>
          </a:prstGeom>
          <a:noFill/>
        </p:spPr>
        <p:txBody>
          <a:bodyPr wrap="square" rtlCol="0">
            <a:spAutoFit/>
          </a:bodyPr>
          <a:lstStyle/>
          <a:p>
            <a:r>
              <a:rPr lang="es-MX" sz="1000" b="1" dirty="0" smtClean="0"/>
              <a:t>HORARIOS DE SOPORTE</a:t>
            </a:r>
          </a:p>
          <a:p>
            <a:r>
              <a:rPr lang="es-MX" sz="1000" dirty="0" smtClean="0"/>
              <a:t>SIN PÓLIZA: Lunes a Viernes de 9 am a 6:00 pm, Sábados de 9 am a 1 pm </a:t>
            </a:r>
          </a:p>
          <a:p>
            <a:r>
              <a:rPr lang="es-MX" sz="1000" dirty="0" smtClean="0"/>
              <a:t>CON PÓLIZA: Lunes a Viernes de 9 am a 10 pm, Sábados de 9 am a 5 pm </a:t>
            </a:r>
          </a:p>
        </p:txBody>
      </p:sp>
      <p:sp>
        <p:nvSpPr>
          <p:cNvPr id="35" name="34 CuadroTexto"/>
          <p:cNvSpPr txBox="1"/>
          <p:nvPr/>
        </p:nvSpPr>
        <p:spPr>
          <a:xfrm>
            <a:off x="5508104" y="5237619"/>
            <a:ext cx="3528392" cy="1215717"/>
          </a:xfrm>
          <a:prstGeom prst="rect">
            <a:avLst/>
          </a:prstGeom>
          <a:solidFill>
            <a:srgbClr val="FF0000"/>
          </a:solidFill>
          <a:ln>
            <a:solidFill>
              <a:schemeClr val="tx1"/>
            </a:solidFill>
          </a:ln>
        </p:spPr>
        <p:txBody>
          <a:bodyPr wrap="square" rtlCol="0">
            <a:spAutoFit/>
          </a:bodyPr>
          <a:lstStyle/>
          <a:p>
            <a:pPr algn="ctr"/>
            <a:r>
              <a:rPr lang="es-MX" sz="1600" b="1" dirty="0" smtClean="0">
                <a:solidFill>
                  <a:schemeClr val="bg1"/>
                </a:solidFill>
              </a:rPr>
              <a:t>INSTALACIÓN EN SITIO:</a:t>
            </a:r>
          </a:p>
          <a:p>
            <a:pPr algn="ctr"/>
            <a:endParaRPr lang="es-MX" sz="700" dirty="0" smtClean="0">
              <a:solidFill>
                <a:schemeClr val="bg1"/>
              </a:solidFill>
            </a:endParaRPr>
          </a:p>
          <a:p>
            <a:pPr algn="ctr"/>
            <a:r>
              <a:rPr lang="es-MX" sz="1000" dirty="0" smtClean="0">
                <a:solidFill>
                  <a:schemeClr val="bg1"/>
                </a:solidFill>
              </a:rPr>
              <a:t>Si usted lo prefiere, le podemos enviar un técnico especializado directo a sus instalaciones para que le deje software y hardware funcionando al 100%.</a:t>
            </a:r>
          </a:p>
          <a:p>
            <a:pPr algn="ctr"/>
            <a:r>
              <a:rPr lang="es-MX" sz="1000" dirty="0" smtClean="0">
                <a:solidFill>
                  <a:schemeClr val="bg1"/>
                </a:solidFill>
              </a:rPr>
              <a:t>Solo es necesario cubrir los viáticos correspondientes ( Avión, Autobús, Hospedaje, Transporte, Alimentos )</a:t>
            </a:r>
          </a:p>
        </p:txBody>
      </p:sp>
      <p:sp>
        <p:nvSpPr>
          <p:cNvPr id="22" name="21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TODO TIPO DE RESTAURANTES, BARES Y ANTROS</a:t>
            </a:r>
            <a:endParaRPr lang="es-MX" sz="2000" b="1" dirty="0">
              <a:ln w="1905"/>
              <a:gradFill>
                <a:gsLst>
                  <a:gs pos="0">
                    <a:srgbClr val="C00000"/>
                  </a:gs>
                  <a:gs pos="78000">
                    <a:srgbClr val="FF0000"/>
                  </a:gs>
                  <a:gs pos="100000">
                    <a:schemeClr val="bg1"/>
                  </a:gs>
                </a:gsLst>
                <a:lin ang="5400000"/>
              </a:gradFill>
              <a:latin typeface="Eras Demi ITC" pitchFamily="34" charset="0"/>
              <a:ea typeface="Dotum" pitchFamily="34" charset="-127"/>
            </a:endParaRPr>
          </a:p>
        </p:txBody>
      </p:sp>
      <p:sp>
        <p:nvSpPr>
          <p:cNvPr id="24" name="Text Box 1"/>
          <p:cNvSpPr txBox="1">
            <a:spLocks noChangeArrowheads="1"/>
          </p:cNvSpPr>
          <p:nvPr/>
        </p:nvSpPr>
        <p:spPr bwMode="auto">
          <a:xfrm>
            <a:off x="-32" y="142852"/>
            <a:ext cx="1852583" cy="7143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1000" b="1" i="0" u="none" strike="noStrike" cap="none" normalizeH="0" baseline="0" dirty="0" smtClean="0">
                <a:ln>
                  <a:noFill/>
                </a:ln>
                <a:solidFill>
                  <a:schemeClr val="tx1"/>
                </a:solidFill>
                <a:effectLst/>
                <a:latin typeface="Cracked Johnnie" pitchFamily="2" charset="0"/>
                <a:cs typeface="Arial" pitchFamily="34" charset="0"/>
              </a:rPr>
              <a:t>Soluciones en Tecnología e Informática de Zamora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MX"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 descr="http://u.jimdo.com/www45/o/sf893e4acf36a3567/img/i589858c4bc619885/1350952811/thumb/p%C3%B3lizas-de-mantenimiento-y-soport-t%C3%A9cnico.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8028384" y="5042582"/>
            <a:ext cx="1008112" cy="1266738"/>
          </a:xfrm>
          <a:prstGeom prst="rect">
            <a:avLst/>
          </a:prstGeom>
          <a:noFill/>
        </p:spPr>
      </p:pic>
      <p:pic>
        <p:nvPicPr>
          <p:cNvPr id="20" name="Picture 3"/>
          <p:cNvPicPr>
            <a:picLocks noChangeAspect="1" noChangeArrowheads="1"/>
          </p:cNvPicPr>
          <p:nvPr/>
        </p:nvPicPr>
        <p:blipFill>
          <a:blip r:embed="rId4" cstate="print">
            <a:clrChange>
              <a:clrFrom>
                <a:srgbClr val="FEFEFE"/>
              </a:clrFrom>
              <a:clrTo>
                <a:srgbClr val="FEFEFE">
                  <a:alpha val="0"/>
                </a:srgbClr>
              </a:clrTo>
            </a:clrChange>
          </a:blip>
          <a:srcRect/>
          <a:stretch>
            <a:fillRect/>
          </a:stretch>
        </p:blipFill>
        <p:spPr bwMode="auto">
          <a:xfrm>
            <a:off x="6724645" y="1223256"/>
            <a:ext cx="2364524" cy="2277752"/>
          </a:xfrm>
          <a:prstGeom prst="rect">
            <a:avLst/>
          </a:prstGeom>
          <a:noFill/>
          <a:ln w="9525">
            <a:noFill/>
            <a:miter lim="800000"/>
            <a:headEnd/>
            <a:tailEnd/>
          </a:ln>
        </p:spPr>
      </p:pic>
      <p:pic>
        <p:nvPicPr>
          <p:cNvPr id="17" name="Picture 3"/>
          <p:cNvPicPr>
            <a:picLocks noChangeAspect="1" noChangeArrowheads="1"/>
          </p:cNvPicPr>
          <p:nvPr/>
        </p:nvPicPr>
        <p:blipFill>
          <a:blip r:embed="rId5" cstate="print"/>
          <a:srcRect/>
          <a:stretch>
            <a:fillRect/>
          </a:stretch>
        </p:blipFill>
        <p:spPr bwMode="auto">
          <a:xfrm>
            <a:off x="-3461" y="188640"/>
            <a:ext cx="809625" cy="6264696"/>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16" name="15 Rectángulo"/>
          <p:cNvSpPr/>
          <p:nvPr/>
        </p:nvSpPr>
        <p:spPr>
          <a:xfrm>
            <a:off x="0" y="630028"/>
            <a:ext cx="9144000" cy="461665"/>
          </a:xfrm>
          <a:prstGeom prst="rect">
            <a:avLst/>
          </a:prstGeom>
          <a:noFill/>
        </p:spPr>
        <p:txBody>
          <a:bodyPr wrap="square" lIns="91440" tIns="45720" rIns="91440" bIns="45720">
            <a:spAutoFit/>
          </a:bodyPr>
          <a:lstStyle/>
          <a:p>
            <a:pPr algn="r"/>
            <a:r>
              <a:rPr lang="es-ES" sz="2400" dirty="0" smtClean="0">
                <a:ln w="18415" cmpd="sng">
                  <a:solidFill>
                    <a:schemeClr val="tx1"/>
                  </a:solidFill>
                  <a:prstDash val="solid"/>
                </a:ln>
                <a:effectLst>
                  <a:outerShdw blurRad="63500" dir="3600000" algn="tl" rotWithShape="0">
                    <a:srgbClr val="000000">
                      <a:alpha val="70000"/>
                    </a:srgbClr>
                  </a:outerShdw>
                </a:effectLst>
              </a:rPr>
              <a:t>Soporte Técnico:</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sp>
        <p:nvSpPr>
          <p:cNvPr id="28" name="27 CuadroTexto"/>
          <p:cNvSpPr txBox="1"/>
          <p:nvPr/>
        </p:nvSpPr>
        <p:spPr>
          <a:xfrm>
            <a:off x="2267744" y="6287286"/>
            <a:ext cx="5004048" cy="553998"/>
          </a:xfrm>
          <a:prstGeom prst="rect">
            <a:avLst/>
          </a:prstGeom>
          <a:noFill/>
        </p:spPr>
        <p:txBody>
          <a:bodyPr wrap="square" rtlCol="0">
            <a:spAutoFit/>
          </a:bodyPr>
          <a:lstStyle/>
          <a:p>
            <a:r>
              <a:rPr lang="es-MX" sz="1000" b="1" dirty="0" smtClean="0"/>
              <a:t>HORARIOS DE SOPORTE</a:t>
            </a:r>
          </a:p>
          <a:p>
            <a:r>
              <a:rPr lang="es-MX" sz="1000" dirty="0" smtClean="0"/>
              <a:t>SIN PÓLIZA: Lunes a Viernes de 9 am a 6:00 pm, Sábados de 9 am a 1 pm </a:t>
            </a:r>
          </a:p>
          <a:p>
            <a:r>
              <a:rPr lang="es-MX" sz="1000" dirty="0" smtClean="0"/>
              <a:t>CON PÓLIZA: Lunes a Viernes de 9 am a 10 pm, Sábados de 9 am a 5 pm </a:t>
            </a:r>
          </a:p>
        </p:txBody>
      </p:sp>
      <p:sp>
        <p:nvSpPr>
          <p:cNvPr id="21" name="20 CuadroTexto"/>
          <p:cNvSpPr txBox="1"/>
          <p:nvPr/>
        </p:nvSpPr>
        <p:spPr>
          <a:xfrm>
            <a:off x="744072" y="1124744"/>
            <a:ext cx="5988168" cy="3824124"/>
          </a:xfrm>
          <a:prstGeom prst="rect">
            <a:avLst/>
          </a:prstGeom>
          <a:noFill/>
        </p:spPr>
        <p:txBody>
          <a:bodyPr wrap="square" rtlCol="0">
            <a:spAutoFit/>
          </a:bodyPr>
          <a:lstStyle/>
          <a:p>
            <a:pPr algn="just">
              <a:buFont typeface="Wingdings" pitchFamily="2" charset="2"/>
              <a:buChar char="v"/>
            </a:pPr>
            <a:r>
              <a:rPr lang="es-MX" sz="1600" dirty="0" smtClean="0"/>
              <a:t>Al comprar la licencia vitalicia obtienes 15 días de soporte técnico gratuito. </a:t>
            </a:r>
          </a:p>
          <a:p>
            <a:pPr algn="just"/>
            <a:endParaRPr lang="es-MX" sz="800" dirty="0" smtClean="0"/>
          </a:p>
          <a:p>
            <a:pPr algn="just">
              <a:buFont typeface="Wingdings" pitchFamily="2" charset="2"/>
              <a:buChar char="v"/>
            </a:pPr>
            <a:r>
              <a:rPr lang="es-MX" sz="1600" dirty="0" smtClean="0"/>
              <a:t>Durante ese tiempo puedes hacer consultas o dudas que no se encuentren en los video manuales.</a:t>
            </a:r>
          </a:p>
          <a:p>
            <a:pPr algn="just"/>
            <a:endParaRPr lang="es-MX" sz="800" dirty="0" smtClean="0"/>
          </a:p>
          <a:p>
            <a:pPr algn="just">
              <a:buFont typeface="Wingdings" pitchFamily="2" charset="2"/>
              <a:buChar char="v"/>
            </a:pPr>
            <a:r>
              <a:rPr lang="es-MX" sz="1600" b="1" dirty="0" smtClean="0"/>
              <a:t>No aplica para instalación y configuración de impresoras ya sea USB o en RED. </a:t>
            </a:r>
          </a:p>
          <a:p>
            <a:pPr algn="just"/>
            <a:endParaRPr lang="es-MX" sz="800" dirty="0" smtClean="0"/>
          </a:p>
          <a:p>
            <a:pPr algn="just">
              <a:buFont typeface="Wingdings" pitchFamily="2" charset="2"/>
              <a:buChar char="v"/>
            </a:pPr>
            <a:r>
              <a:rPr lang="es-MX" sz="1600" dirty="0" smtClean="0"/>
              <a:t>Estos 15 días no son de capacitación, es necesario ver los video manuales en caso de que no hayas contratado horas de capacitación.</a:t>
            </a:r>
          </a:p>
          <a:p>
            <a:pPr algn="just"/>
            <a:endParaRPr lang="es-MX" sz="800" dirty="0" smtClean="0"/>
          </a:p>
          <a:p>
            <a:pPr algn="just">
              <a:buFont typeface="Wingdings" pitchFamily="2" charset="2"/>
              <a:buChar char="v"/>
            </a:pPr>
            <a:r>
              <a:rPr lang="es-MX" sz="1600" dirty="0" smtClean="0"/>
              <a:t>En caso de errores en pantalla, el sistema cuenta con GARANTÍA DE POR VIDA.</a:t>
            </a:r>
          </a:p>
          <a:p>
            <a:pPr algn="just"/>
            <a:endParaRPr lang="es-MX" sz="700" dirty="0" smtClean="0"/>
          </a:p>
          <a:p>
            <a:endParaRPr lang="es-MX" sz="700" dirty="0" smtClean="0"/>
          </a:p>
          <a:p>
            <a:pPr algn="ctr"/>
            <a:r>
              <a:rPr lang="es-MX" sz="1050" b="1" dirty="0" smtClean="0"/>
              <a:t>EL SOPORTE TÉCNICO SE SOLICITA UNICA Y EXCLUSIVAMENTE POR CORREO ELECTRONICO A LA CUENTA: </a:t>
            </a:r>
          </a:p>
          <a:p>
            <a:pPr algn="ctr"/>
            <a:r>
              <a:rPr lang="es-MX" b="1" dirty="0" smtClean="0">
                <a:solidFill>
                  <a:srgbClr val="0000FF"/>
                </a:solidFill>
              </a:rPr>
              <a:t>stiz_controles@hotmail.com</a:t>
            </a:r>
          </a:p>
        </p:txBody>
      </p:sp>
      <p:sp>
        <p:nvSpPr>
          <p:cNvPr id="30" name="29 CuadroTexto"/>
          <p:cNvSpPr txBox="1"/>
          <p:nvPr/>
        </p:nvSpPr>
        <p:spPr>
          <a:xfrm>
            <a:off x="2555776" y="5253153"/>
            <a:ext cx="5508104" cy="646331"/>
          </a:xfrm>
          <a:prstGeom prst="rect">
            <a:avLst/>
          </a:prstGeom>
          <a:noFill/>
        </p:spPr>
        <p:txBody>
          <a:bodyPr wrap="square" rtlCol="0">
            <a:spAutoFit/>
          </a:bodyPr>
          <a:lstStyle/>
          <a:p>
            <a:pPr algn="r"/>
            <a:r>
              <a:rPr lang="es-MX" sz="1200" dirty="0" smtClean="0">
                <a:latin typeface="Arial" pitchFamily="34" charset="0"/>
                <a:cs typeface="Arial" pitchFamily="34" charset="0"/>
              </a:rPr>
              <a:t>Le recomendamos adquirir una </a:t>
            </a:r>
            <a:r>
              <a:rPr lang="es-MX" sz="1200" b="1" dirty="0" smtClean="0">
                <a:latin typeface="Arial" pitchFamily="34" charset="0"/>
                <a:cs typeface="Arial" pitchFamily="34" charset="0"/>
              </a:rPr>
              <a:t>PÓLIZA DE SOPORTE TÉCNICO</a:t>
            </a:r>
            <a:r>
              <a:rPr lang="es-MX" sz="1200" dirty="0" smtClean="0">
                <a:latin typeface="Arial" pitchFamily="34" charset="0"/>
                <a:cs typeface="Arial" pitchFamily="34" charset="0"/>
              </a:rPr>
              <a:t>, la cual le dará a gozar beneficios como ayuda en línea, actualizaciones de software gratuitas, soporte fuera de horario de oficina, etc. </a:t>
            </a:r>
          </a:p>
        </p:txBody>
      </p:sp>
      <p:pic>
        <p:nvPicPr>
          <p:cNvPr id="31" name="Picture 3"/>
          <p:cNvPicPr>
            <a:picLocks noChangeAspect="1" noChangeArrowheads="1"/>
          </p:cNvPicPr>
          <p:nvPr/>
        </p:nvPicPr>
        <p:blipFill>
          <a:blip r:embed="rId7" cstate="print"/>
          <a:srcRect/>
          <a:stretch>
            <a:fillRect/>
          </a:stretch>
        </p:blipFill>
        <p:spPr bwMode="auto">
          <a:xfrm>
            <a:off x="2051720" y="5166743"/>
            <a:ext cx="733425" cy="819150"/>
          </a:xfrm>
          <a:prstGeom prst="rect">
            <a:avLst/>
          </a:prstGeom>
          <a:noFill/>
          <a:ln w="9525">
            <a:noFill/>
            <a:miter lim="800000"/>
            <a:headEnd/>
            <a:tailEnd/>
          </a:ln>
        </p:spPr>
      </p:pic>
      <p:cxnSp>
        <p:nvCxnSpPr>
          <p:cNvPr id="32" name="31 Conector recto"/>
          <p:cNvCxnSpPr/>
          <p:nvPr/>
        </p:nvCxnSpPr>
        <p:spPr>
          <a:xfrm>
            <a:off x="2267744" y="6063890"/>
            <a:ext cx="576064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21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TODO TIPO DE RESTAURANTES, BARES Y ANTROS</a:t>
            </a:r>
            <a:endParaRPr lang="es-MX" sz="2000" b="1" dirty="0">
              <a:ln w="1905"/>
              <a:gradFill>
                <a:gsLst>
                  <a:gs pos="0">
                    <a:srgbClr val="C00000"/>
                  </a:gs>
                  <a:gs pos="78000">
                    <a:srgbClr val="FF0000"/>
                  </a:gs>
                  <a:gs pos="100000">
                    <a:schemeClr val="bg1"/>
                  </a:gs>
                </a:gsLst>
                <a:lin ang="5400000"/>
              </a:gradFill>
              <a:latin typeface="Eras Demi ITC" pitchFamily="34" charset="0"/>
              <a:ea typeface="Dotum" pitchFamily="34" charset="-127"/>
            </a:endParaRPr>
          </a:p>
        </p:txBody>
      </p:sp>
      <p:sp>
        <p:nvSpPr>
          <p:cNvPr id="23" name="Text Box 1"/>
          <p:cNvSpPr txBox="1">
            <a:spLocks noChangeArrowheads="1"/>
          </p:cNvSpPr>
          <p:nvPr/>
        </p:nvSpPr>
        <p:spPr bwMode="auto">
          <a:xfrm>
            <a:off x="-32" y="142852"/>
            <a:ext cx="1852583" cy="7143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1000" b="1" i="0" u="none" strike="noStrike" cap="none" normalizeH="0" baseline="0" dirty="0" smtClean="0">
                <a:ln>
                  <a:noFill/>
                </a:ln>
                <a:solidFill>
                  <a:schemeClr val="tx1"/>
                </a:solidFill>
                <a:effectLst/>
                <a:latin typeface="Cracked Johnnie" pitchFamily="2" charset="0"/>
                <a:cs typeface="Arial" pitchFamily="34" charset="0"/>
              </a:rPr>
              <a:t>Soluciones en Tecnología e Informática de Zamora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MX"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u.jimdo.com/www45/o/sf893e4acf36a3567/img/i589858c4bc619885/1350952811/thumb/p%C3%B3lizas-de-mantenimiento-y-soport-t%C3%A9cnico.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7956376" y="5042582"/>
            <a:ext cx="1008112" cy="1266738"/>
          </a:xfrm>
          <a:prstGeom prst="rect">
            <a:avLst/>
          </a:prstGeom>
          <a:noFill/>
        </p:spPr>
      </p:pic>
      <p:pic>
        <p:nvPicPr>
          <p:cNvPr id="13" name="Picture 2" descr="http://www.pymempresario.com/wp-content/uploads/2013/03/soporte-tecnico-remoto_0f00fd6_3.jpg"/>
          <p:cNvPicPr>
            <a:picLocks noChangeAspect="1" noChangeArrowheads="1"/>
          </p:cNvPicPr>
          <p:nvPr/>
        </p:nvPicPr>
        <p:blipFill>
          <a:blip r:embed="rId4" cstate="print"/>
          <a:srcRect/>
          <a:stretch>
            <a:fillRect/>
          </a:stretch>
        </p:blipFill>
        <p:spPr bwMode="auto">
          <a:xfrm>
            <a:off x="5060766" y="1052736"/>
            <a:ext cx="4083234" cy="2002272"/>
          </a:xfrm>
          <a:prstGeom prst="rect">
            <a:avLst/>
          </a:prstGeom>
          <a:noFill/>
        </p:spPr>
      </p:pic>
      <p:pic>
        <p:nvPicPr>
          <p:cNvPr id="17" name="Picture 3"/>
          <p:cNvPicPr>
            <a:picLocks noChangeAspect="1" noChangeArrowheads="1"/>
          </p:cNvPicPr>
          <p:nvPr/>
        </p:nvPicPr>
        <p:blipFill>
          <a:blip r:embed="rId5" cstate="print"/>
          <a:srcRect/>
          <a:stretch>
            <a:fillRect/>
          </a:stretch>
        </p:blipFill>
        <p:spPr bwMode="auto">
          <a:xfrm>
            <a:off x="-3461" y="188640"/>
            <a:ext cx="809625" cy="6264696"/>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16" name="15 Rectángulo"/>
          <p:cNvSpPr/>
          <p:nvPr/>
        </p:nvSpPr>
        <p:spPr>
          <a:xfrm>
            <a:off x="0" y="630028"/>
            <a:ext cx="9144000" cy="461665"/>
          </a:xfrm>
          <a:prstGeom prst="rect">
            <a:avLst/>
          </a:prstGeom>
          <a:noFill/>
        </p:spPr>
        <p:txBody>
          <a:bodyPr wrap="square" lIns="91440" tIns="45720" rIns="91440" bIns="45720">
            <a:spAutoFit/>
          </a:bodyPr>
          <a:lstStyle/>
          <a:p>
            <a:pPr algn="r"/>
            <a:r>
              <a:rPr lang="es-ES" sz="2400" dirty="0" smtClean="0">
                <a:ln w="18415" cmpd="sng">
                  <a:solidFill>
                    <a:schemeClr val="tx1"/>
                  </a:solidFill>
                  <a:prstDash val="solid"/>
                </a:ln>
                <a:effectLst>
                  <a:outerShdw blurRad="63500" dir="3600000" algn="tl" rotWithShape="0">
                    <a:srgbClr val="000000">
                      <a:alpha val="70000"/>
                    </a:srgbClr>
                  </a:outerShdw>
                </a:effectLst>
              </a:rPr>
              <a:t>Actualizaciones de Software:</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sp>
        <p:nvSpPr>
          <p:cNvPr id="28" name="27 CuadroTexto"/>
          <p:cNvSpPr txBox="1"/>
          <p:nvPr/>
        </p:nvSpPr>
        <p:spPr>
          <a:xfrm>
            <a:off x="2267744" y="6287286"/>
            <a:ext cx="5004048" cy="553998"/>
          </a:xfrm>
          <a:prstGeom prst="rect">
            <a:avLst/>
          </a:prstGeom>
          <a:noFill/>
        </p:spPr>
        <p:txBody>
          <a:bodyPr wrap="square" rtlCol="0">
            <a:spAutoFit/>
          </a:bodyPr>
          <a:lstStyle/>
          <a:p>
            <a:r>
              <a:rPr lang="es-MX" sz="1000" b="1" dirty="0" smtClean="0"/>
              <a:t>HORARIOS DE SOPORTE</a:t>
            </a:r>
          </a:p>
          <a:p>
            <a:r>
              <a:rPr lang="es-MX" sz="1000" dirty="0" smtClean="0"/>
              <a:t>SIN PÓLIZA: Lunes a Viernes de 9 am a 6:00 pm, Sábados de 9 am a 1 pm </a:t>
            </a:r>
          </a:p>
          <a:p>
            <a:r>
              <a:rPr lang="es-MX" sz="1000" dirty="0" smtClean="0"/>
              <a:t>CON PÓLIZA: Lunes a Viernes de 9 am a 10 pm, Sábados de 9 am a 5 pm </a:t>
            </a:r>
          </a:p>
        </p:txBody>
      </p:sp>
      <p:sp>
        <p:nvSpPr>
          <p:cNvPr id="14" name="13 CuadroTexto"/>
          <p:cNvSpPr txBox="1"/>
          <p:nvPr/>
        </p:nvSpPr>
        <p:spPr>
          <a:xfrm>
            <a:off x="792088" y="1124744"/>
            <a:ext cx="5076056" cy="2031325"/>
          </a:xfrm>
          <a:prstGeom prst="rect">
            <a:avLst/>
          </a:prstGeom>
          <a:noFill/>
        </p:spPr>
        <p:txBody>
          <a:bodyPr wrap="square" rtlCol="0">
            <a:spAutoFit/>
          </a:bodyPr>
          <a:lstStyle/>
          <a:p>
            <a:pPr algn="just"/>
            <a:r>
              <a:rPr lang="es-MX" sz="1400" dirty="0" smtClean="0">
                <a:latin typeface="Arial" pitchFamily="34" charset="0"/>
                <a:cs typeface="Arial" pitchFamily="34" charset="0"/>
              </a:rPr>
              <a:t>En </a:t>
            </a:r>
            <a:r>
              <a:rPr lang="es-MX" sz="1400" b="1" dirty="0" smtClean="0">
                <a:latin typeface="Arial" pitchFamily="34" charset="0"/>
                <a:cs typeface="Arial" pitchFamily="34" charset="0"/>
              </a:rPr>
              <a:t>STIZ</a:t>
            </a:r>
            <a:r>
              <a:rPr lang="es-MX" sz="1400" dirty="0" smtClean="0">
                <a:latin typeface="Arial" pitchFamily="34" charset="0"/>
                <a:cs typeface="Arial" pitchFamily="34" charset="0"/>
              </a:rPr>
              <a:t> constantemente estamos mejorando nuestras aplicaciones, en base a las mismas necesidades de nuestros clientes. </a:t>
            </a:r>
          </a:p>
          <a:p>
            <a:pPr algn="just"/>
            <a:endParaRPr lang="es-MX" sz="1400" dirty="0" smtClean="0">
              <a:latin typeface="Arial" pitchFamily="34" charset="0"/>
              <a:cs typeface="Arial" pitchFamily="34" charset="0"/>
            </a:endParaRPr>
          </a:p>
          <a:p>
            <a:pPr algn="just"/>
            <a:r>
              <a:rPr lang="es-MX" sz="1400" dirty="0" smtClean="0">
                <a:latin typeface="Arial" pitchFamily="34" charset="0"/>
                <a:cs typeface="Arial" pitchFamily="34" charset="0"/>
              </a:rPr>
              <a:t>Al comprar una </a:t>
            </a:r>
            <a:r>
              <a:rPr lang="es-MX" sz="1400" b="1" dirty="0" smtClean="0">
                <a:latin typeface="Arial" pitchFamily="34" charset="0"/>
                <a:cs typeface="Arial" pitchFamily="34" charset="0"/>
              </a:rPr>
              <a:t>LICENCIA VITALICIA</a:t>
            </a:r>
            <a:r>
              <a:rPr lang="es-MX" sz="1400" dirty="0" smtClean="0">
                <a:latin typeface="Arial" pitchFamily="34" charset="0"/>
                <a:cs typeface="Arial" pitchFamily="34" charset="0"/>
              </a:rPr>
              <a:t> solo tiene gratuitamente la actualización siguiente a su versión, es decir, si al comprar el software iba en la versión 1.15 y en ese mes sale la 1.16, esa versión será gratuita.  Esto en caso de que no cuente con </a:t>
            </a:r>
            <a:r>
              <a:rPr lang="es-MX" sz="1400" b="1" dirty="0" smtClean="0">
                <a:latin typeface="Arial" pitchFamily="34" charset="0"/>
                <a:cs typeface="Arial" pitchFamily="34" charset="0"/>
              </a:rPr>
              <a:t>POLIZA DE SOPORTE TÉCNICO.</a:t>
            </a:r>
          </a:p>
        </p:txBody>
      </p:sp>
      <p:sp>
        <p:nvSpPr>
          <p:cNvPr id="22" name="21 CuadroTexto"/>
          <p:cNvSpPr txBox="1"/>
          <p:nvPr/>
        </p:nvSpPr>
        <p:spPr>
          <a:xfrm>
            <a:off x="792088" y="3197875"/>
            <a:ext cx="8351912" cy="954107"/>
          </a:xfrm>
          <a:prstGeom prst="rect">
            <a:avLst/>
          </a:prstGeom>
          <a:noFill/>
        </p:spPr>
        <p:txBody>
          <a:bodyPr wrap="square" rtlCol="0">
            <a:spAutoFit/>
          </a:bodyPr>
          <a:lstStyle/>
          <a:p>
            <a:pPr algn="just"/>
            <a:r>
              <a:rPr lang="es-MX" sz="1400" dirty="0" smtClean="0">
                <a:latin typeface="Arial" pitchFamily="34" charset="0"/>
                <a:cs typeface="Arial" pitchFamily="34" charset="0"/>
              </a:rPr>
              <a:t>Al contar con póliza, automáticamente se hace acreedor a cualquier actualización que salga durante el tiempo de su póliza, no importa cuantas actualizaciones salgan durante ese tiempo. Mientras cuente con su póliza vigente todas las actualizaciones serán gratuitas.</a:t>
            </a:r>
          </a:p>
          <a:p>
            <a:pPr algn="just"/>
            <a:endParaRPr lang="es-MX" sz="1400" b="1" dirty="0" smtClean="0">
              <a:latin typeface="Arial" pitchFamily="34" charset="0"/>
              <a:cs typeface="Arial" pitchFamily="34" charset="0"/>
            </a:endParaRPr>
          </a:p>
        </p:txBody>
      </p:sp>
      <p:sp>
        <p:nvSpPr>
          <p:cNvPr id="26" name="25 CuadroTexto"/>
          <p:cNvSpPr txBox="1"/>
          <p:nvPr/>
        </p:nvSpPr>
        <p:spPr>
          <a:xfrm>
            <a:off x="2483768" y="5138543"/>
            <a:ext cx="5508104" cy="646331"/>
          </a:xfrm>
          <a:prstGeom prst="rect">
            <a:avLst/>
          </a:prstGeom>
          <a:noFill/>
        </p:spPr>
        <p:txBody>
          <a:bodyPr wrap="square" rtlCol="0">
            <a:spAutoFit/>
          </a:bodyPr>
          <a:lstStyle/>
          <a:p>
            <a:pPr algn="r"/>
            <a:r>
              <a:rPr lang="es-MX" sz="1200" dirty="0" smtClean="0">
                <a:latin typeface="Arial" pitchFamily="34" charset="0"/>
                <a:cs typeface="Arial" pitchFamily="34" charset="0"/>
              </a:rPr>
              <a:t>Le recomendamos adquirir una </a:t>
            </a:r>
            <a:r>
              <a:rPr lang="es-MX" sz="1200" b="1" dirty="0" smtClean="0">
                <a:latin typeface="Arial" pitchFamily="34" charset="0"/>
                <a:cs typeface="Arial" pitchFamily="34" charset="0"/>
              </a:rPr>
              <a:t>PÓLIZA DE SOPORTE TÉCNICO</a:t>
            </a:r>
            <a:r>
              <a:rPr lang="es-MX" sz="1200" dirty="0" smtClean="0">
                <a:latin typeface="Arial" pitchFamily="34" charset="0"/>
                <a:cs typeface="Arial" pitchFamily="34" charset="0"/>
              </a:rPr>
              <a:t>, la cual le dará a gozar beneficios como ayuda en línea, actualizaciones de software gratuitas, soporte fuera de horario de oficina, etc. </a:t>
            </a:r>
          </a:p>
        </p:txBody>
      </p:sp>
      <p:pic>
        <p:nvPicPr>
          <p:cNvPr id="41987" name="Picture 3"/>
          <p:cNvPicPr>
            <a:picLocks noChangeAspect="1" noChangeArrowheads="1"/>
          </p:cNvPicPr>
          <p:nvPr/>
        </p:nvPicPr>
        <p:blipFill>
          <a:blip r:embed="rId7" cstate="print"/>
          <a:srcRect/>
          <a:stretch>
            <a:fillRect/>
          </a:stretch>
        </p:blipFill>
        <p:spPr bwMode="auto">
          <a:xfrm>
            <a:off x="1979712" y="5052133"/>
            <a:ext cx="733425" cy="819150"/>
          </a:xfrm>
          <a:prstGeom prst="rect">
            <a:avLst/>
          </a:prstGeom>
          <a:noFill/>
          <a:ln w="9525">
            <a:noFill/>
            <a:miter lim="800000"/>
            <a:headEnd/>
            <a:tailEnd/>
          </a:ln>
        </p:spPr>
      </p:pic>
      <p:cxnSp>
        <p:nvCxnSpPr>
          <p:cNvPr id="34" name="33 Conector recto"/>
          <p:cNvCxnSpPr/>
          <p:nvPr/>
        </p:nvCxnSpPr>
        <p:spPr>
          <a:xfrm>
            <a:off x="2195736" y="5949280"/>
            <a:ext cx="576064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19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TODO TIPO DE RESTAURANTES, BARES Y ANTROS</a:t>
            </a:r>
            <a:endParaRPr lang="es-MX" sz="2000" b="1" dirty="0">
              <a:ln w="1905"/>
              <a:gradFill>
                <a:gsLst>
                  <a:gs pos="0">
                    <a:srgbClr val="C00000"/>
                  </a:gs>
                  <a:gs pos="78000">
                    <a:srgbClr val="FF0000"/>
                  </a:gs>
                  <a:gs pos="100000">
                    <a:schemeClr val="bg1"/>
                  </a:gs>
                </a:gsLst>
                <a:lin ang="5400000"/>
              </a:gradFill>
              <a:latin typeface="Eras Demi ITC" pitchFamily="34" charset="0"/>
              <a:ea typeface="Dotum" pitchFamily="34" charset="-127"/>
            </a:endParaRPr>
          </a:p>
        </p:txBody>
      </p:sp>
      <p:sp>
        <p:nvSpPr>
          <p:cNvPr id="21" name="Text Box 1"/>
          <p:cNvSpPr txBox="1">
            <a:spLocks noChangeArrowheads="1"/>
          </p:cNvSpPr>
          <p:nvPr/>
        </p:nvSpPr>
        <p:spPr bwMode="auto">
          <a:xfrm>
            <a:off x="-32" y="142852"/>
            <a:ext cx="1852583" cy="7143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1000" b="1" i="0" u="none" strike="noStrike" cap="none" normalizeH="0" baseline="0" dirty="0" smtClean="0">
                <a:ln>
                  <a:noFill/>
                </a:ln>
                <a:solidFill>
                  <a:schemeClr val="tx1"/>
                </a:solidFill>
                <a:effectLst/>
                <a:latin typeface="Cracked Johnnie" pitchFamily="2" charset="0"/>
                <a:cs typeface="Arial" pitchFamily="34" charset="0"/>
              </a:rPr>
              <a:t>Soluciones en Tecnología e Informática de Zamora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MX"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3"/>
          <p:cNvPicPr>
            <a:picLocks noChangeAspect="1" noChangeArrowheads="1"/>
          </p:cNvPicPr>
          <p:nvPr/>
        </p:nvPicPr>
        <p:blipFill>
          <a:blip r:embed="rId3" cstate="print"/>
          <a:srcRect/>
          <a:stretch>
            <a:fillRect/>
          </a:stretch>
        </p:blipFill>
        <p:spPr bwMode="auto">
          <a:xfrm>
            <a:off x="1547664" y="5310759"/>
            <a:ext cx="733425" cy="819150"/>
          </a:xfrm>
          <a:prstGeom prst="rect">
            <a:avLst/>
          </a:prstGeom>
          <a:noFill/>
          <a:ln w="9525">
            <a:noFill/>
            <a:miter lim="800000"/>
            <a:headEnd/>
            <a:tailEnd/>
          </a:ln>
        </p:spPr>
      </p:pic>
      <p:cxnSp>
        <p:nvCxnSpPr>
          <p:cNvPr id="30" name="29 Conector recto"/>
          <p:cNvCxnSpPr/>
          <p:nvPr/>
        </p:nvCxnSpPr>
        <p:spPr>
          <a:xfrm>
            <a:off x="1763688" y="6126347"/>
            <a:ext cx="576064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21" name="Picture 2" descr="http://kroksystem.com/upload/soportetecnico.png"/>
          <p:cNvPicPr>
            <a:picLocks noChangeAspect="1" noChangeArrowheads="1"/>
          </p:cNvPicPr>
          <p:nvPr/>
        </p:nvPicPr>
        <p:blipFill>
          <a:blip r:embed="rId4" cstate="print"/>
          <a:srcRect/>
          <a:stretch>
            <a:fillRect/>
          </a:stretch>
        </p:blipFill>
        <p:spPr bwMode="auto">
          <a:xfrm>
            <a:off x="7502294" y="5208765"/>
            <a:ext cx="1619413" cy="1028547"/>
          </a:xfrm>
          <a:prstGeom prst="rect">
            <a:avLst/>
          </a:prstGeom>
          <a:noFill/>
        </p:spPr>
      </p:pic>
      <p:pic>
        <p:nvPicPr>
          <p:cNvPr id="17" name="Picture 3"/>
          <p:cNvPicPr>
            <a:picLocks noChangeAspect="1" noChangeArrowheads="1"/>
          </p:cNvPicPr>
          <p:nvPr/>
        </p:nvPicPr>
        <p:blipFill>
          <a:blip r:embed="rId5" cstate="print"/>
          <a:srcRect/>
          <a:stretch>
            <a:fillRect/>
          </a:stretch>
        </p:blipFill>
        <p:spPr bwMode="auto">
          <a:xfrm>
            <a:off x="-3461" y="188640"/>
            <a:ext cx="809625" cy="6264696"/>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16" name="15 Rectángulo"/>
          <p:cNvSpPr/>
          <p:nvPr/>
        </p:nvSpPr>
        <p:spPr>
          <a:xfrm>
            <a:off x="0" y="630028"/>
            <a:ext cx="9144000" cy="461665"/>
          </a:xfrm>
          <a:prstGeom prst="rect">
            <a:avLst/>
          </a:prstGeom>
          <a:noFill/>
        </p:spPr>
        <p:txBody>
          <a:bodyPr wrap="square" lIns="91440" tIns="45720" rIns="91440" bIns="45720">
            <a:spAutoFit/>
          </a:bodyPr>
          <a:lstStyle/>
          <a:p>
            <a:pPr algn="r"/>
            <a:r>
              <a:rPr lang="es-ES" sz="2400" dirty="0" smtClean="0">
                <a:ln w="18415" cmpd="sng">
                  <a:solidFill>
                    <a:schemeClr val="tx1"/>
                  </a:solidFill>
                  <a:prstDash val="solid"/>
                </a:ln>
                <a:effectLst>
                  <a:outerShdw blurRad="63500" dir="3600000" algn="tl" rotWithShape="0">
                    <a:srgbClr val="000000">
                      <a:alpha val="70000"/>
                    </a:srgbClr>
                  </a:outerShdw>
                </a:effectLst>
              </a:rPr>
              <a:t>PÓLIZA DE SOPORTE TÉCNICO</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sp>
        <p:nvSpPr>
          <p:cNvPr id="28" name="27 CuadroTexto"/>
          <p:cNvSpPr txBox="1"/>
          <p:nvPr/>
        </p:nvSpPr>
        <p:spPr>
          <a:xfrm>
            <a:off x="2267744" y="6287286"/>
            <a:ext cx="5004048" cy="553998"/>
          </a:xfrm>
          <a:prstGeom prst="rect">
            <a:avLst/>
          </a:prstGeom>
          <a:noFill/>
        </p:spPr>
        <p:txBody>
          <a:bodyPr wrap="square" rtlCol="0">
            <a:spAutoFit/>
          </a:bodyPr>
          <a:lstStyle/>
          <a:p>
            <a:r>
              <a:rPr lang="es-MX" sz="1000" b="1" dirty="0" smtClean="0"/>
              <a:t>HORARIOS DE SOPORTE</a:t>
            </a:r>
          </a:p>
          <a:p>
            <a:r>
              <a:rPr lang="es-MX" sz="1000" dirty="0" smtClean="0"/>
              <a:t>SIN PÓLIZA: Lunes a Viernes de 9 am a 6:00 pm, Sábados de 9 am a 1 pm </a:t>
            </a:r>
          </a:p>
          <a:p>
            <a:r>
              <a:rPr lang="es-MX" sz="1000" dirty="0" smtClean="0"/>
              <a:t>CON PÓLIZA: Lunes a Viernes de 9 am a 10 pm, Sábados de 9 am a 5 pm </a:t>
            </a:r>
          </a:p>
        </p:txBody>
      </p:sp>
      <p:pic>
        <p:nvPicPr>
          <p:cNvPr id="20" name="Picture 2" descr="http://www.integrapc.com.mx/logo1.jpg"/>
          <p:cNvPicPr>
            <a:picLocks noChangeAspect="1" noChangeArrowheads="1"/>
          </p:cNvPicPr>
          <p:nvPr/>
        </p:nvPicPr>
        <p:blipFill>
          <a:blip r:embed="rId7" cstate="print"/>
          <a:srcRect/>
          <a:stretch>
            <a:fillRect/>
          </a:stretch>
        </p:blipFill>
        <p:spPr bwMode="auto">
          <a:xfrm>
            <a:off x="7967393" y="1157795"/>
            <a:ext cx="1080120" cy="1080120"/>
          </a:xfrm>
          <a:prstGeom prst="rect">
            <a:avLst/>
          </a:prstGeom>
          <a:noFill/>
        </p:spPr>
      </p:pic>
      <p:sp>
        <p:nvSpPr>
          <p:cNvPr id="23" name="Text Box 5"/>
          <p:cNvSpPr txBox="1">
            <a:spLocks noChangeArrowheads="1"/>
          </p:cNvSpPr>
          <p:nvPr/>
        </p:nvSpPr>
        <p:spPr bwMode="auto">
          <a:xfrm>
            <a:off x="792088" y="1124744"/>
            <a:ext cx="7020272" cy="1015663"/>
          </a:xfrm>
          <a:prstGeom prst="rect">
            <a:avLst/>
          </a:prstGeom>
          <a:noFill/>
          <a:ln w="9525">
            <a:noFill/>
            <a:miter lim="800000"/>
            <a:headEnd/>
            <a:tailEnd/>
          </a:ln>
          <a:effectLst/>
        </p:spPr>
        <p:txBody>
          <a:bodyPr wrap="square">
            <a:spAutoFit/>
          </a:bodyPr>
          <a:lstStyle/>
          <a:p>
            <a:pPr algn="just"/>
            <a:r>
              <a:rPr lang="es-ES" sz="1000" b="1" dirty="0"/>
              <a:t>Cobertura de eventos en forma ilimitada</a:t>
            </a:r>
            <a:r>
              <a:rPr lang="es-ES" sz="1000" dirty="0"/>
              <a:t>: Al momento de realizar un contrato de servicio con nosotros, nos convertimos en su departamento de soporte técnico y cubriremos cualquier cantidad de eventos que se presenten de manera </a:t>
            </a:r>
            <a:r>
              <a:rPr lang="es-ES" sz="1000" dirty="0" smtClean="0"/>
              <a:t>oportuna, siempre y cuando su problema se pueda resolver en línea.</a:t>
            </a:r>
          </a:p>
          <a:p>
            <a:pPr algn="just"/>
            <a:r>
              <a:rPr lang="es-ES" sz="1000" dirty="0"/>
              <a:t/>
            </a:r>
            <a:br>
              <a:rPr lang="es-ES" sz="1000" dirty="0"/>
            </a:br>
            <a:r>
              <a:rPr lang="es-ES" sz="1000" b="1" dirty="0" smtClean="0"/>
              <a:t>Actualizaciones de Software ilimitadas: </a:t>
            </a:r>
            <a:r>
              <a:rPr lang="es-ES" sz="1000" dirty="0" smtClean="0"/>
              <a:t>Mientras mantenga su póliza vigente, las actualizaciones de software son ilimitadas, y nuestro departamento de soporte técnico lo apoyará para actualizar su sistema de forma que no pierda nada de su información. </a:t>
            </a:r>
            <a:endParaRPr lang="es-ES" sz="1000" dirty="0"/>
          </a:p>
        </p:txBody>
      </p:sp>
      <p:sp>
        <p:nvSpPr>
          <p:cNvPr id="24" name="Text Box 5"/>
          <p:cNvSpPr txBox="1">
            <a:spLocks noChangeArrowheads="1"/>
          </p:cNvSpPr>
          <p:nvPr/>
        </p:nvSpPr>
        <p:spPr bwMode="auto">
          <a:xfrm>
            <a:off x="792088" y="2272836"/>
            <a:ext cx="8351912" cy="2862322"/>
          </a:xfrm>
          <a:prstGeom prst="rect">
            <a:avLst/>
          </a:prstGeom>
          <a:noFill/>
          <a:ln w="9525">
            <a:noFill/>
            <a:miter lim="800000"/>
            <a:headEnd/>
            <a:tailEnd/>
          </a:ln>
          <a:effectLst/>
        </p:spPr>
        <p:txBody>
          <a:bodyPr wrap="square">
            <a:spAutoFit/>
          </a:bodyPr>
          <a:lstStyle/>
          <a:p>
            <a:pPr algn="just"/>
            <a:r>
              <a:rPr lang="es-ES" sz="1000" b="1" dirty="0" smtClean="0"/>
              <a:t>Apoyo con la configuración de impresoras:</a:t>
            </a:r>
            <a:r>
              <a:rPr lang="es-ES" sz="1000" dirty="0" smtClean="0"/>
              <a:t> Si usted realizó la compra de impresoras, independientemente del proveedor, si usted no sabe configurarlas, nuestro departamento de soporte lo ayudará con la configuración, tanto en el sistema operativo Windows como en el sistema. </a:t>
            </a:r>
            <a:r>
              <a:rPr lang="es-ES" sz="1000" dirty="0"/>
              <a:t/>
            </a:r>
            <a:br>
              <a:rPr lang="es-ES" sz="1000" dirty="0"/>
            </a:br>
            <a:r>
              <a:rPr lang="es-ES" sz="1000" dirty="0"/>
              <a:t/>
            </a:r>
            <a:br>
              <a:rPr lang="es-ES" sz="1000" dirty="0"/>
            </a:br>
            <a:r>
              <a:rPr lang="es-ES" sz="1000" b="1" dirty="0"/>
              <a:t>Recepción y administración de solicitudes de servicio mediante </a:t>
            </a:r>
            <a:r>
              <a:rPr lang="es-ES" sz="1000" b="1" dirty="0" smtClean="0"/>
              <a:t>correo electrónico: </a:t>
            </a:r>
            <a:r>
              <a:rPr lang="es-ES" sz="1000" dirty="0" smtClean="0"/>
              <a:t>Para solicitar un soporte es necesario enviar un correo al correo </a:t>
            </a:r>
            <a:r>
              <a:rPr lang="es-ES" sz="1000" dirty="0" smtClean="0">
                <a:solidFill>
                  <a:srgbClr val="0000FF"/>
                </a:solidFill>
              </a:rPr>
              <a:t>stiz_controles@hotmail.com</a:t>
            </a:r>
            <a:r>
              <a:rPr lang="es-ES" sz="1000" dirty="0" smtClean="0"/>
              <a:t> y en breve, uno de nuestros técnicos se pondrá en contacto con usted.  Debe de especificar su problema y la urgencia del mismo.</a:t>
            </a:r>
          </a:p>
          <a:p>
            <a:pPr algn="just"/>
            <a:r>
              <a:rPr lang="es-ES" sz="1000" dirty="0"/>
              <a:t/>
            </a:r>
            <a:br>
              <a:rPr lang="es-ES" sz="1000" dirty="0"/>
            </a:br>
            <a:r>
              <a:rPr lang="es-ES" sz="1000" b="1" dirty="0"/>
              <a:t>Helpdesk:</a:t>
            </a:r>
            <a:r>
              <a:rPr lang="es-ES" sz="1000" dirty="0"/>
              <a:t> </a:t>
            </a:r>
            <a:r>
              <a:rPr lang="es-ES" sz="1000" dirty="0" smtClean="0"/>
              <a:t>En caso de ser necesario, nuestro técnico se pondrá en contacto telefónicamente para solucionar su problema lo más pronto posible. </a:t>
            </a:r>
          </a:p>
          <a:p>
            <a:pPr algn="just"/>
            <a:endParaRPr lang="es-ES" sz="1000" dirty="0" smtClean="0"/>
          </a:p>
          <a:p>
            <a:pPr algn="just"/>
            <a:r>
              <a:rPr lang="es-ES" sz="1000" b="1" dirty="0" smtClean="0"/>
              <a:t>Comité de Informática:</a:t>
            </a:r>
            <a:r>
              <a:rPr lang="es-ES" sz="1000" dirty="0" smtClean="0"/>
              <a:t> Acordamos con nuestros clientes juntas periódicas para la entrega de informes y discusión de proyectos. </a:t>
            </a:r>
          </a:p>
          <a:p>
            <a:pPr algn="just"/>
            <a:r>
              <a:rPr lang="es-ES" sz="1000" dirty="0" smtClean="0"/>
              <a:t/>
            </a:r>
            <a:br>
              <a:rPr lang="es-ES" sz="1000" dirty="0" smtClean="0"/>
            </a:br>
            <a:r>
              <a:rPr lang="es-ES" sz="1000" b="1" dirty="0" smtClean="0"/>
              <a:t>Horario Extendido</a:t>
            </a:r>
            <a:r>
              <a:rPr lang="es-ES" sz="1000" dirty="0" smtClean="0"/>
              <a:t>: Al contratar su póliza de soporte, cuenta con asesorías en un horario abierto de 9 am a 10 pm de Lunes a Viernes y Sábados de 9 am a 5 pm, solo en casos extraordinarios podremos apoyarlo en horarios fuera del rango establecido.</a:t>
            </a:r>
          </a:p>
          <a:p>
            <a:pPr algn="just"/>
            <a:endParaRPr lang="es-ES" sz="1000" dirty="0" smtClean="0"/>
          </a:p>
          <a:p>
            <a:pPr algn="just"/>
            <a:r>
              <a:rPr lang="es-ES" sz="1000" dirty="0" smtClean="0"/>
              <a:t>La póliza </a:t>
            </a:r>
            <a:r>
              <a:rPr lang="es-ES" sz="1000" b="1" dirty="0" smtClean="0"/>
              <a:t>NO CUBRE </a:t>
            </a:r>
            <a:r>
              <a:rPr lang="es-ES" sz="1000" dirty="0" smtClean="0"/>
              <a:t>capacitación, es decir, si usted no contrató el servicio de capacitación, es necesario ver los video manuales, pero si aún viéndolos, aún tiene dudas, entonces si podremos atenderlo y aclararle su duda en especifico.</a:t>
            </a:r>
          </a:p>
          <a:p>
            <a:pPr algn="just"/>
            <a:endParaRPr lang="es-ES" sz="1000" dirty="0" smtClean="0"/>
          </a:p>
          <a:p>
            <a:pPr algn="just"/>
            <a:r>
              <a:rPr lang="es-ES" sz="1000" b="1" dirty="0" smtClean="0"/>
              <a:t>Rapidez y eficacia:</a:t>
            </a:r>
            <a:r>
              <a:rPr lang="es-ES" sz="1000" dirty="0" smtClean="0"/>
              <a:t> Al enviarnos un correo a soporte, su reporte será atendido lo más pronto posible, en un mínimo de 20 minutos hasta un máximo de 2 horas, tomando en cuenta la carga de trabajo del departamento. Y tomando en cuenta la hora en la que levantó su reporte.</a:t>
            </a:r>
            <a:endParaRPr lang="es-ES" sz="1000" dirty="0"/>
          </a:p>
        </p:txBody>
      </p:sp>
      <p:sp>
        <p:nvSpPr>
          <p:cNvPr id="27" name="26 CuadroTexto"/>
          <p:cNvSpPr txBox="1"/>
          <p:nvPr/>
        </p:nvSpPr>
        <p:spPr>
          <a:xfrm>
            <a:off x="2051720" y="5397169"/>
            <a:ext cx="5508104" cy="646331"/>
          </a:xfrm>
          <a:prstGeom prst="rect">
            <a:avLst/>
          </a:prstGeom>
          <a:noFill/>
        </p:spPr>
        <p:txBody>
          <a:bodyPr wrap="square" rtlCol="0">
            <a:spAutoFit/>
          </a:bodyPr>
          <a:lstStyle/>
          <a:p>
            <a:pPr algn="r"/>
            <a:r>
              <a:rPr lang="es-MX" sz="1200" dirty="0" smtClean="0">
                <a:latin typeface="Arial" pitchFamily="34" charset="0"/>
                <a:cs typeface="Arial" pitchFamily="34" charset="0"/>
              </a:rPr>
              <a:t>Le recomendamos adquirir una </a:t>
            </a:r>
            <a:r>
              <a:rPr lang="es-MX" sz="1200" b="1" dirty="0" smtClean="0">
                <a:latin typeface="Arial" pitchFamily="34" charset="0"/>
                <a:cs typeface="Arial" pitchFamily="34" charset="0"/>
              </a:rPr>
              <a:t>PÓLIZA DE SOPORTE TÉCNICO</a:t>
            </a:r>
            <a:r>
              <a:rPr lang="es-MX" sz="1200" dirty="0" smtClean="0">
                <a:latin typeface="Arial" pitchFamily="34" charset="0"/>
                <a:cs typeface="Arial" pitchFamily="34" charset="0"/>
              </a:rPr>
              <a:t>, la cual le dará a gozar beneficios como ayuda en línea, actualizaciones de software gratuitas, soporte fuera de horario de oficina, etc. </a:t>
            </a:r>
          </a:p>
        </p:txBody>
      </p:sp>
      <p:sp>
        <p:nvSpPr>
          <p:cNvPr id="22" name="21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TODO TIPO DE RESTAURANTES, BARES Y ANTROS</a:t>
            </a:r>
            <a:endParaRPr lang="es-MX" sz="2000" b="1" dirty="0">
              <a:ln w="1905"/>
              <a:gradFill>
                <a:gsLst>
                  <a:gs pos="0">
                    <a:srgbClr val="C00000"/>
                  </a:gs>
                  <a:gs pos="78000">
                    <a:srgbClr val="FF0000"/>
                  </a:gs>
                  <a:gs pos="100000">
                    <a:schemeClr val="bg1"/>
                  </a:gs>
                </a:gsLst>
                <a:lin ang="5400000"/>
              </a:gradFill>
              <a:latin typeface="Eras Demi ITC" pitchFamily="34" charset="0"/>
              <a:ea typeface="Dotum" pitchFamily="34" charset="-127"/>
            </a:endParaRPr>
          </a:p>
        </p:txBody>
      </p:sp>
      <p:sp>
        <p:nvSpPr>
          <p:cNvPr id="25" name="Text Box 1"/>
          <p:cNvSpPr txBox="1">
            <a:spLocks noChangeArrowheads="1"/>
          </p:cNvSpPr>
          <p:nvPr/>
        </p:nvSpPr>
        <p:spPr bwMode="auto">
          <a:xfrm>
            <a:off x="-32" y="142852"/>
            <a:ext cx="1852583" cy="7143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1000" b="1" i="0" u="none" strike="noStrike" cap="none" normalizeH="0" baseline="0" dirty="0" smtClean="0">
                <a:ln>
                  <a:noFill/>
                </a:ln>
                <a:solidFill>
                  <a:schemeClr val="tx1"/>
                </a:solidFill>
                <a:effectLst/>
                <a:latin typeface="Cracked Johnnie" pitchFamily="2" charset="0"/>
                <a:cs typeface="Arial" pitchFamily="34" charset="0"/>
              </a:rPr>
              <a:t>Soluciones en Tecnología e Informática de Zamora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MX"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descr="http://kroksystem.com/upload/soportetecnico.png"/>
          <p:cNvPicPr>
            <a:picLocks noChangeAspect="1" noChangeArrowheads="1"/>
          </p:cNvPicPr>
          <p:nvPr/>
        </p:nvPicPr>
        <p:blipFill>
          <a:blip r:embed="rId3" cstate="print"/>
          <a:srcRect/>
          <a:stretch>
            <a:fillRect/>
          </a:stretch>
        </p:blipFill>
        <p:spPr bwMode="auto">
          <a:xfrm>
            <a:off x="7502294" y="5208765"/>
            <a:ext cx="1619413" cy="1028547"/>
          </a:xfrm>
          <a:prstGeom prst="rect">
            <a:avLst/>
          </a:prstGeom>
          <a:noFill/>
        </p:spPr>
      </p:pic>
      <p:pic>
        <p:nvPicPr>
          <p:cNvPr id="17" name="Picture 3"/>
          <p:cNvPicPr>
            <a:picLocks noChangeAspect="1" noChangeArrowheads="1"/>
          </p:cNvPicPr>
          <p:nvPr/>
        </p:nvPicPr>
        <p:blipFill>
          <a:blip r:embed="rId4" cstate="print"/>
          <a:srcRect/>
          <a:stretch>
            <a:fillRect/>
          </a:stretch>
        </p:blipFill>
        <p:spPr bwMode="auto">
          <a:xfrm>
            <a:off x="-3461" y="188640"/>
            <a:ext cx="809625" cy="6264696"/>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16" name="15 Rectángulo"/>
          <p:cNvSpPr/>
          <p:nvPr/>
        </p:nvSpPr>
        <p:spPr>
          <a:xfrm>
            <a:off x="0" y="630028"/>
            <a:ext cx="9144000" cy="461665"/>
          </a:xfrm>
          <a:prstGeom prst="rect">
            <a:avLst/>
          </a:prstGeom>
          <a:noFill/>
        </p:spPr>
        <p:txBody>
          <a:bodyPr wrap="square" lIns="91440" tIns="45720" rIns="91440" bIns="45720">
            <a:spAutoFit/>
          </a:bodyPr>
          <a:lstStyle/>
          <a:p>
            <a:pPr algn="r"/>
            <a:r>
              <a:rPr lang="es-ES" sz="2400" dirty="0" smtClean="0">
                <a:ln w="18415" cmpd="sng">
                  <a:solidFill>
                    <a:schemeClr val="tx1"/>
                  </a:solidFill>
                  <a:prstDash val="solid"/>
                </a:ln>
                <a:effectLst>
                  <a:outerShdw blurRad="63500" dir="3600000" algn="tl" rotWithShape="0">
                    <a:srgbClr val="000000">
                      <a:alpha val="70000"/>
                    </a:srgbClr>
                  </a:outerShdw>
                </a:effectLst>
              </a:rPr>
              <a:t>Preguntas frecuentes:</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sp>
        <p:nvSpPr>
          <p:cNvPr id="28" name="27 CuadroTexto"/>
          <p:cNvSpPr txBox="1"/>
          <p:nvPr/>
        </p:nvSpPr>
        <p:spPr>
          <a:xfrm>
            <a:off x="2267744" y="6287286"/>
            <a:ext cx="5004048" cy="553998"/>
          </a:xfrm>
          <a:prstGeom prst="rect">
            <a:avLst/>
          </a:prstGeom>
          <a:noFill/>
        </p:spPr>
        <p:txBody>
          <a:bodyPr wrap="square" rtlCol="0">
            <a:spAutoFit/>
          </a:bodyPr>
          <a:lstStyle/>
          <a:p>
            <a:r>
              <a:rPr lang="es-MX" sz="1000" b="1" dirty="0" smtClean="0"/>
              <a:t>HORARIOS DE SOPORTE</a:t>
            </a:r>
          </a:p>
          <a:p>
            <a:r>
              <a:rPr lang="es-MX" sz="1000" dirty="0" smtClean="0"/>
              <a:t>SIN PÓLIZA: Lunes a Viernes de 9 am a 6:00 pm, Sábados de 9 am a 1 pm </a:t>
            </a:r>
          </a:p>
          <a:p>
            <a:r>
              <a:rPr lang="es-MX" sz="1000" dirty="0" smtClean="0"/>
              <a:t>CON PÓLIZA: Lunes a Viernes de 9 am a 10 pm, Sábados de 9 am a 5 pm </a:t>
            </a:r>
          </a:p>
        </p:txBody>
      </p:sp>
      <p:sp>
        <p:nvSpPr>
          <p:cNvPr id="24" name="Text Box 5"/>
          <p:cNvSpPr txBox="1">
            <a:spLocks noChangeArrowheads="1"/>
          </p:cNvSpPr>
          <p:nvPr/>
        </p:nvSpPr>
        <p:spPr bwMode="auto">
          <a:xfrm>
            <a:off x="792088" y="2259165"/>
            <a:ext cx="8351912" cy="3170099"/>
          </a:xfrm>
          <a:prstGeom prst="rect">
            <a:avLst/>
          </a:prstGeom>
          <a:noFill/>
          <a:ln w="9525">
            <a:noFill/>
            <a:miter lim="800000"/>
            <a:headEnd/>
            <a:tailEnd/>
          </a:ln>
          <a:effectLst/>
        </p:spPr>
        <p:txBody>
          <a:bodyPr wrap="square">
            <a:spAutoFit/>
          </a:bodyPr>
          <a:lstStyle/>
          <a:p>
            <a:pPr algn="just"/>
            <a:r>
              <a:rPr lang="es-ES" sz="1000" b="1" dirty="0" smtClean="0"/>
              <a:t>¿ QUE PASA SI COMPRO 1 VERSIÓN ESTANDAR, Y DESPUÉS QUIERO LA PROFESIONAL ? </a:t>
            </a:r>
          </a:p>
          <a:p>
            <a:pPr algn="just"/>
            <a:r>
              <a:rPr lang="es-ES" sz="1000" dirty="0" smtClean="0"/>
              <a:t>En esta situación, solo se paga la diferencia en precio entre cada versión del sistema.</a:t>
            </a:r>
          </a:p>
          <a:p>
            <a:pPr algn="just"/>
            <a:endParaRPr lang="es-ES" sz="1000" dirty="0" smtClean="0"/>
          </a:p>
          <a:p>
            <a:pPr algn="just"/>
            <a:r>
              <a:rPr lang="es-ES" sz="1000" b="1" dirty="0" smtClean="0"/>
              <a:t>¿ QUE SUCEDE SI MI COMPUTADORA SE ME DAÑA Y NECESITO REEMPLAZARLA POR OTRA ?</a:t>
            </a:r>
          </a:p>
          <a:p>
            <a:pPr algn="just"/>
            <a:r>
              <a:rPr lang="es-ES" sz="1000" dirty="0" smtClean="0"/>
              <a:t>En caso de que usted cuente con póliza de soporte, no tiene ningún costo proporcionarle una licencia para una nueva computadora, le recomendamos siempre tener un respaldo del sistema, de preferencia diario o semanal para que si llega a suceder este inconveniente, no pierda su información. </a:t>
            </a:r>
          </a:p>
          <a:p>
            <a:pPr algn="just"/>
            <a:r>
              <a:rPr lang="es-ES" sz="1000" dirty="0" smtClean="0"/>
              <a:t>En caso de no contar con póliza, solo se cobrara el evento del soporte el cual lo puede consultar con su ejecutivo de ventas.</a:t>
            </a:r>
          </a:p>
          <a:p>
            <a:pPr algn="just"/>
            <a:endParaRPr lang="es-ES" sz="1000" dirty="0" smtClean="0"/>
          </a:p>
          <a:p>
            <a:pPr algn="just"/>
            <a:r>
              <a:rPr lang="es-ES" sz="1000" b="1" dirty="0" smtClean="0"/>
              <a:t>¿ QUE SUCEDE SI EN MI NEGOCIO DECIDO PONER UNA SEGUNDA O TERCER COMPUTADORA ?</a:t>
            </a:r>
          </a:p>
          <a:p>
            <a:pPr algn="just"/>
            <a:r>
              <a:rPr lang="es-ES" sz="1000" dirty="0" smtClean="0"/>
              <a:t>No tiene ningún costo proporcionarle otra licencia para una computadora extra, siempre y cuando sea para el mismo negocio en la misma red local. Si usted cuenta con su póliza de soporte, nuestro personal técnico lo apoyará con la instalación del software en la computadora adicional, en caso de no contar con póliza tendrá un costo por soporte.</a:t>
            </a:r>
          </a:p>
          <a:p>
            <a:pPr algn="just"/>
            <a:endParaRPr lang="es-ES" sz="1000" dirty="0" smtClean="0"/>
          </a:p>
          <a:p>
            <a:pPr algn="just"/>
            <a:r>
              <a:rPr lang="es-ES" sz="1000" b="1" dirty="0" smtClean="0"/>
              <a:t>¿ EL SISTEMA HACE RESPALDOS AUTOMÁTICOS ?</a:t>
            </a:r>
          </a:p>
          <a:p>
            <a:pPr algn="just"/>
            <a:r>
              <a:rPr lang="es-ES" sz="1000" dirty="0" smtClean="0"/>
              <a:t>No, los respaldos no son automatizados, es necesarios hacerlos manualmente, pero nuestro técnico le explicara como hacerlo, es muy sencillo, si usted cuenta con póliza se le recordará cada semana realizar su respaldo.</a:t>
            </a:r>
          </a:p>
          <a:p>
            <a:pPr algn="just"/>
            <a:endParaRPr lang="es-ES" sz="1000" dirty="0" smtClean="0"/>
          </a:p>
          <a:p>
            <a:pPr algn="just"/>
            <a:r>
              <a:rPr lang="es-ES" sz="1000" b="1" dirty="0" smtClean="0"/>
              <a:t>¿ EN DONDE SE GUARDAN LOS RESPALDOS ?</a:t>
            </a:r>
          </a:p>
          <a:p>
            <a:pPr algn="just"/>
            <a:r>
              <a:rPr lang="es-ES" sz="1000" dirty="0" smtClean="0"/>
              <a:t>Le recomendamos tener una memoria USB exclusiva para sus respaldos, no los deje en el equipo de computo ya que si se le llegara a dañar de nada le serviría el respaldo.</a:t>
            </a:r>
            <a:endParaRPr lang="es-ES" sz="1000" dirty="0"/>
          </a:p>
        </p:txBody>
      </p:sp>
      <p:sp>
        <p:nvSpPr>
          <p:cNvPr id="27" name="26 CuadroTexto"/>
          <p:cNvSpPr txBox="1"/>
          <p:nvPr/>
        </p:nvSpPr>
        <p:spPr>
          <a:xfrm>
            <a:off x="2051720" y="5504572"/>
            <a:ext cx="5508104" cy="646331"/>
          </a:xfrm>
          <a:prstGeom prst="rect">
            <a:avLst/>
          </a:prstGeom>
          <a:noFill/>
        </p:spPr>
        <p:txBody>
          <a:bodyPr wrap="square" rtlCol="0">
            <a:spAutoFit/>
          </a:bodyPr>
          <a:lstStyle/>
          <a:p>
            <a:pPr algn="r"/>
            <a:r>
              <a:rPr lang="es-MX" sz="1200" dirty="0" smtClean="0">
                <a:latin typeface="Arial" pitchFamily="34" charset="0"/>
                <a:cs typeface="Arial" pitchFamily="34" charset="0"/>
              </a:rPr>
              <a:t>Le recomendamos adquirir una </a:t>
            </a:r>
            <a:r>
              <a:rPr lang="es-MX" sz="1200" b="1" dirty="0" smtClean="0">
                <a:latin typeface="Arial" pitchFamily="34" charset="0"/>
                <a:cs typeface="Arial" pitchFamily="34" charset="0"/>
              </a:rPr>
              <a:t>PÓLIZA DE SOPORTE TÉCNICO</a:t>
            </a:r>
            <a:r>
              <a:rPr lang="es-MX" sz="1200" dirty="0" smtClean="0">
                <a:latin typeface="Arial" pitchFamily="34" charset="0"/>
                <a:cs typeface="Arial" pitchFamily="34" charset="0"/>
              </a:rPr>
              <a:t>, la cual le dará a gozar beneficios como ayuda en línea, actualizaciones de software gratuitas, soporte fuera de horario de oficina, etc. </a:t>
            </a:r>
          </a:p>
        </p:txBody>
      </p:sp>
      <p:pic>
        <p:nvPicPr>
          <p:cNvPr id="29" name="Picture 3"/>
          <p:cNvPicPr>
            <a:picLocks noChangeAspect="1" noChangeArrowheads="1"/>
          </p:cNvPicPr>
          <p:nvPr/>
        </p:nvPicPr>
        <p:blipFill>
          <a:blip r:embed="rId6" cstate="print"/>
          <a:srcRect/>
          <a:stretch>
            <a:fillRect/>
          </a:stretch>
        </p:blipFill>
        <p:spPr bwMode="auto">
          <a:xfrm>
            <a:off x="1547664" y="5418162"/>
            <a:ext cx="733425" cy="819150"/>
          </a:xfrm>
          <a:prstGeom prst="rect">
            <a:avLst/>
          </a:prstGeom>
          <a:noFill/>
          <a:ln w="9525">
            <a:noFill/>
            <a:miter lim="800000"/>
            <a:headEnd/>
            <a:tailEnd/>
          </a:ln>
        </p:spPr>
      </p:pic>
      <p:pic>
        <p:nvPicPr>
          <p:cNvPr id="67586" name="Picture 2" descr="http://www.migestion.info/blogPagos/wp-content/uploads/2012/09/emprendedor.jpg"/>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7884368" y="1124744"/>
            <a:ext cx="1199062" cy="1800200"/>
          </a:xfrm>
          <a:prstGeom prst="rect">
            <a:avLst/>
          </a:prstGeom>
          <a:noFill/>
        </p:spPr>
      </p:pic>
      <p:sp>
        <p:nvSpPr>
          <p:cNvPr id="20" name="19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TODO TIPO DE RESTAURANTES, BARES Y ANTROS</a:t>
            </a:r>
            <a:endParaRPr lang="es-MX" sz="2000" b="1" dirty="0">
              <a:ln w="1905"/>
              <a:gradFill>
                <a:gsLst>
                  <a:gs pos="0">
                    <a:srgbClr val="C00000"/>
                  </a:gs>
                  <a:gs pos="78000">
                    <a:srgbClr val="FF0000"/>
                  </a:gs>
                  <a:gs pos="100000">
                    <a:schemeClr val="bg1"/>
                  </a:gs>
                </a:gsLst>
                <a:lin ang="5400000"/>
              </a:gradFill>
              <a:latin typeface="Eras Demi ITC" pitchFamily="34" charset="0"/>
              <a:ea typeface="Dotum" pitchFamily="34" charset="-127"/>
            </a:endParaRPr>
          </a:p>
        </p:txBody>
      </p:sp>
      <p:sp>
        <p:nvSpPr>
          <p:cNvPr id="22" name="Text Box 1"/>
          <p:cNvSpPr txBox="1">
            <a:spLocks noChangeArrowheads="1"/>
          </p:cNvSpPr>
          <p:nvPr/>
        </p:nvSpPr>
        <p:spPr bwMode="auto">
          <a:xfrm>
            <a:off x="-32" y="142852"/>
            <a:ext cx="1852583" cy="7143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1000" b="1" i="0" u="none" strike="noStrike" cap="none" normalizeH="0" baseline="0" dirty="0" smtClean="0">
                <a:ln>
                  <a:noFill/>
                </a:ln>
                <a:solidFill>
                  <a:schemeClr val="tx1"/>
                </a:solidFill>
                <a:effectLst/>
                <a:latin typeface="Cracked Johnnie" pitchFamily="2" charset="0"/>
                <a:cs typeface="Arial" pitchFamily="34" charset="0"/>
              </a:rPr>
              <a:t>Soluciones en Tecnología e Informática de Zamora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MX"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3" cstate="print"/>
          <a:srcRect/>
          <a:stretch>
            <a:fillRect/>
          </a:stretch>
        </p:blipFill>
        <p:spPr bwMode="auto">
          <a:xfrm>
            <a:off x="-3461" y="188640"/>
            <a:ext cx="809625" cy="6264696"/>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16" name="15 Rectángulo"/>
          <p:cNvSpPr/>
          <p:nvPr/>
        </p:nvSpPr>
        <p:spPr>
          <a:xfrm>
            <a:off x="0" y="630028"/>
            <a:ext cx="9144000" cy="461665"/>
          </a:xfrm>
          <a:prstGeom prst="rect">
            <a:avLst/>
          </a:prstGeom>
          <a:noFill/>
        </p:spPr>
        <p:txBody>
          <a:bodyPr wrap="square" lIns="91440" tIns="45720" rIns="91440" bIns="45720">
            <a:spAutoFit/>
          </a:bodyPr>
          <a:lstStyle/>
          <a:p>
            <a:pPr algn="r"/>
            <a:r>
              <a:rPr lang="es-ES" sz="2400" dirty="0" smtClean="0">
                <a:ln w="18415" cmpd="sng">
                  <a:solidFill>
                    <a:schemeClr val="tx1"/>
                  </a:solidFill>
                  <a:prstDash val="solid"/>
                </a:ln>
                <a:effectLst>
                  <a:outerShdw blurRad="63500" dir="3600000" algn="tl" rotWithShape="0">
                    <a:srgbClr val="000000">
                      <a:alpha val="70000"/>
                    </a:srgbClr>
                  </a:outerShdw>
                </a:effectLst>
              </a:rPr>
              <a:t>Envío del software:</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sp>
        <p:nvSpPr>
          <p:cNvPr id="28" name="27 CuadroTexto"/>
          <p:cNvSpPr txBox="1"/>
          <p:nvPr/>
        </p:nvSpPr>
        <p:spPr>
          <a:xfrm>
            <a:off x="2267744" y="6287286"/>
            <a:ext cx="5004048" cy="553998"/>
          </a:xfrm>
          <a:prstGeom prst="rect">
            <a:avLst/>
          </a:prstGeom>
          <a:noFill/>
        </p:spPr>
        <p:txBody>
          <a:bodyPr wrap="square" rtlCol="0">
            <a:spAutoFit/>
          </a:bodyPr>
          <a:lstStyle/>
          <a:p>
            <a:r>
              <a:rPr lang="es-MX" sz="1000" b="1" dirty="0" smtClean="0"/>
              <a:t>HORARIOS DE SOPORTE</a:t>
            </a:r>
          </a:p>
          <a:p>
            <a:r>
              <a:rPr lang="es-MX" sz="1000" dirty="0" smtClean="0"/>
              <a:t>SIN PÓLIZA: Lunes a Viernes de 9 am a 6:00 pm, Sábados de 9 am a 1 pm </a:t>
            </a:r>
          </a:p>
          <a:p>
            <a:r>
              <a:rPr lang="es-MX" sz="1000" dirty="0" smtClean="0"/>
              <a:t>CON PÓLIZA: Lunes a Viernes de 9 am a 10 pm, Sábados de 9 am a 5 pm </a:t>
            </a:r>
          </a:p>
        </p:txBody>
      </p:sp>
      <p:sp>
        <p:nvSpPr>
          <p:cNvPr id="22" name="21 CuadroTexto"/>
          <p:cNvSpPr txBox="1"/>
          <p:nvPr/>
        </p:nvSpPr>
        <p:spPr>
          <a:xfrm>
            <a:off x="827584" y="1474761"/>
            <a:ext cx="6480720" cy="954107"/>
          </a:xfrm>
          <a:prstGeom prst="rect">
            <a:avLst/>
          </a:prstGeom>
          <a:noFill/>
        </p:spPr>
        <p:txBody>
          <a:bodyPr wrap="square" rtlCol="0">
            <a:spAutoFit/>
          </a:bodyPr>
          <a:lstStyle/>
          <a:p>
            <a:pPr algn="just"/>
            <a:r>
              <a:rPr lang="es-MX" sz="1400" dirty="0" smtClean="0">
                <a:latin typeface="Arial" pitchFamily="34" charset="0"/>
                <a:cs typeface="Arial" pitchFamily="34" charset="0"/>
              </a:rPr>
              <a:t>Para el caso de SOFTWARE, al realizar la compra se te enviarán los links de descarga para que bajes el software desde los servidores de DROPBOX en cualquier computadora en la que se va a utilizar el sistema.</a:t>
            </a:r>
          </a:p>
          <a:p>
            <a:pPr algn="just"/>
            <a:endParaRPr lang="es-MX" sz="1400" dirty="0" smtClean="0">
              <a:latin typeface="Arial" pitchFamily="34" charset="0"/>
              <a:cs typeface="Arial" pitchFamily="34" charset="0"/>
            </a:endParaRPr>
          </a:p>
        </p:txBody>
      </p:sp>
      <p:sp>
        <p:nvSpPr>
          <p:cNvPr id="27" name="26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TODO TIPO DE RESTAURANTES, BARES Y ANTROS</a:t>
            </a:r>
            <a:endParaRPr lang="es-MX" sz="2000" b="1" dirty="0">
              <a:ln w="1905"/>
              <a:gradFill>
                <a:gsLst>
                  <a:gs pos="0">
                    <a:srgbClr val="C00000"/>
                  </a:gs>
                  <a:gs pos="78000">
                    <a:srgbClr val="FF0000"/>
                  </a:gs>
                  <a:gs pos="100000">
                    <a:schemeClr val="bg1"/>
                  </a:gs>
                </a:gsLst>
                <a:lin ang="5400000"/>
              </a:gradFill>
              <a:latin typeface="Eras Demi ITC" pitchFamily="34" charset="0"/>
              <a:ea typeface="Dotum" pitchFamily="34" charset="-127"/>
            </a:endParaRPr>
          </a:p>
        </p:txBody>
      </p:sp>
      <p:pic>
        <p:nvPicPr>
          <p:cNvPr id="2050" name="Picture 2" descr="http://us.cdn4.123rf.com/168nwm/cobalt/cobalt1002/cobalt100200162/6470694-download-icon-button-3d-red-glossy-circle.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464236" y="1146778"/>
            <a:ext cx="1600200" cy="1600200"/>
          </a:xfrm>
          <a:prstGeom prst="rect">
            <a:avLst/>
          </a:prstGeom>
          <a:noFill/>
        </p:spPr>
      </p:pic>
      <p:pic>
        <p:nvPicPr>
          <p:cNvPr id="2052" name="Picture 4" descr="http://xn--allestrungen-9ib.de/i/logo/Dropbox-Logo_1.png"/>
          <p:cNvPicPr>
            <a:picLocks noChangeAspect="1" noChangeArrowheads="1"/>
          </p:cNvPicPr>
          <p:nvPr/>
        </p:nvPicPr>
        <p:blipFill>
          <a:blip r:embed="rId6" cstate="print"/>
          <a:srcRect/>
          <a:stretch>
            <a:fillRect/>
          </a:stretch>
        </p:blipFill>
        <p:spPr bwMode="auto">
          <a:xfrm>
            <a:off x="4139952" y="2564904"/>
            <a:ext cx="3184765" cy="1080120"/>
          </a:xfrm>
          <a:prstGeom prst="rect">
            <a:avLst/>
          </a:prstGeom>
          <a:noFill/>
        </p:spPr>
      </p:pic>
      <p:sp>
        <p:nvSpPr>
          <p:cNvPr id="32" name="31 CuadroTexto"/>
          <p:cNvSpPr txBox="1"/>
          <p:nvPr/>
        </p:nvSpPr>
        <p:spPr>
          <a:xfrm>
            <a:off x="827584" y="3573016"/>
            <a:ext cx="8208912" cy="523220"/>
          </a:xfrm>
          <a:prstGeom prst="rect">
            <a:avLst/>
          </a:prstGeom>
          <a:noFill/>
        </p:spPr>
        <p:txBody>
          <a:bodyPr wrap="square" rtlCol="0">
            <a:spAutoFit/>
          </a:bodyPr>
          <a:lstStyle/>
          <a:p>
            <a:pPr algn="just"/>
            <a:r>
              <a:rPr lang="es-MX" sz="1400" dirty="0" smtClean="0">
                <a:latin typeface="Arial" pitchFamily="34" charset="0"/>
                <a:cs typeface="Arial" pitchFamily="34" charset="0"/>
              </a:rPr>
              <a:t>En el caso de comprar EQUIPO DE COMPUTO con nosotros, el equipo se le manda de 1 a 7 días </a:t>
            </a:r>
            <a:r>
              <a:rPr lang="es-MX" sz="1400" b="1" dirty="0" smtClean="0">
                <a:latin typeface="Arial" pitchFamily="34" charset="0"/>
                <a:cs typeface="Arial" pitchFamily="34" charset="0"/>
              </a:rPr>
              <a:t>HÁBILES, </a:t>
            </a:r>
            <a:r>
              <a:rPr lang="es-MX" sz="1400" dirty="0" smtClean="0">
                <a:latin typeface="Arial" pitchFamily="34" charset="0"/>
                <a:cs typeface="Arial" pitchFamily="34" charset="0"/>
              </a:rPr>
              <a:t>dependiendo de las existencias y de la sucursal o estado de la republica.   </a:t>
            </a:r>
          </a:p>
        </p:txBody>
      </p:sp>
      <p:pic>
        <p:nvPicPr>
          <p:cNvPr id="2054" name="Picture 6" descr="http://www.grupoarrgo.com/Import&amp;Export/files/images/paquete-express.jpg"/>
          <p:cNvPicPr>
            <a:picLocks noChangeAspect="1" noChangeArrowheads="1"/>
          </p:cNvPicPr>
          <p:nvPr/>
        </p:nvPicPr>
        <p:blipFill>
          <a:blip r:embed="rId7" cstate="print"/>
          <a:srcRect/>
          <a:stretch>
            <a:fillRect/>
          </a:stretch>
        </p:blipFill>
        <p:spPr bwMode="auto">
          <a:xfrm>
            <a:off x="3347864" y="5286388"/>
            <a:ext cx="2238375" cy="619126"/>
          </a:xfrm>
          <a:prstGeom prst="rect">
            <a:avLst/>
          </a:prstGeom>
          <a:noFill/>
        </p:spPr>
      </p:pic>
      <p:sp>
        <p:nvSpPr>
          <p:cNvPr id="33" name="32 CuadroTexto"/>
          <p:cNvSpPr txBox="1"/>
          <p:nvPr/>
        </p:nvSpPr>
        <p:spPr>
          <a:xfrm>
            <a:off x="827584" y="4204245"/>
            <a:ext cx="8102134" cy="954107"/>
          </a:xfrm>
          <a:prstGeom prst="rect">
            <a:avLst/>
          </a:prstGeom>
          <a:noFill/>
        </p:spPr>
        <p:txBody>
          <a:bodyPr wrap="square" rtlCol="0">
            <a:spAutoFit/>
          </a:bodyPr>
          <a:lstStyle/>
          <a:p>
            <a:pPr algn="just"/>
            <a:r>
              <a:rPr lang="es-MX" sz="1400" dirty="0" smtClean="0">
                <a:latin typeface="Arial" pitchFamily="34" charset="0"/>
                <a:cs typeface="Arial" pitchFamily="34" charset="0"/>
              </a:rPr>
              <a:t>Procuraremos que no genere costo de envío, pero depende de que usted pase directo a la sucursal de nuestro proveedor por el equipo en caso de que en su ciudad contemos con sucursal. De lo contrario el equipo se le mandará por PAQUETE EXPRESS con costo de envió dependiendo de la cantidad de equipo a mandar. </a:t>
            </a:r>
          </a:p>
        </p:txBody>
      </p:sp>
      <p:sp>
        <p:nvSpPr>
          <p:cNvPr id="29" name="Text Box 1"/>
          <p:cNvSpPr txBox="1">
            <a:spLocks noChangeArrowheads="1"/>
          </p:cNvSpPr>
          <p:nvPr/>
        </p:nvSpPr>
        <p:spPr bwMode="auto">
          <a:xfrm>
            <a:off x="-32" y="142852"/>
            <a:ext cx="1852583" cy="7143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1000" b="1" i="0" u="none" strike="noStrike" cap="none" normalizeH="0" baseline="0" dirty="0" smtClean="0">
                <a:ln>
                  <a:noFill/>
                </a:ln>
                <a:solidFill>
                  <a:schemeClr val="tx1"/>
                </a:solidFill>
                <a:effectLst/>
                <a:latin typeface="Cracked Johnnie" pitchFamily="2" charset="0"/>
                <a:cs typeface="Arial" pitchFamily="34" charset="0"/>
              </a:rPr>
              <a:t>Soluciones en Tecnología e Informática de Zamora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MX"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3" cstate="print"/>
          <a:srcRect/>
          <a:stretch>
            <a:fillRect/>
          </a:stretch>
        </p:blipFill>
        <p:spPr bwMode="auto">
          <a:xfrm>
            <a:off x="-3461" y="188640"/>
            <a:ext cx="809625" cy="6264696"/>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16" name="15 Rectángulo"/>
          <p:cNvSpPr/>
          <p:nvPr/>
        </p:nvSpPr>
        <p:spPr>
          <a:xfrm>
            <a:off x="0" y="630028"/>
            <a:ext cx="9144000" cy="461665"/>
          </a:xfrm>
          <a:prstGeom prst="rect">
            <a:avLst/>
          </a:prstGeom>
          <a:noFill/>
        </p:spPr>
        <p:txBody>
          <a:bodyPr wrap="square" lIns="91440" tIns="45720" rIns="91440" bIns="45720">
            <a:spAutoFit/>
          </a:bodyPr>
          <a:lstStyle/>
          <a:p>
            <a:pPr algn="r"/>
            <a:r>
              <a:rPr lang="es-ES" sz="2400" dirty="0" smtClean="0">
                <a:ln w="18415" cmpd="sng">
                  <a:solidFill>
                    <a:schemeClr val="tx1"/>
                  </a:solidFill>
                  <a:prstDash val="solid"/>
                </a:ln>
                <a:effectLst>
                  <a:outerShdw blurRad="63500" dir="3600000" algn="tl" rotWithShape="0">
                    <a:srgbClr val="000000">
                      <a:alpha val="70000"/>
                    </a:srgbClr>
                  </a:outerShdw>
                </a:effectLst>
              </a:rPr>
              <a:t>Equipo de computo necesario:</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sp>
        <p:nvSpPr>
          <p:cNvPr id="28" name="27 CuadroTexto"/>
          <p:cNvSpPr txBox="1"/>
          <p:nvPr/>
        </p:nvSpPr>
        <p:spPr>
          <a:xfrm>
            <a:off x="3995936" y="6342371"/>
            <a:ext cx="5040560" cy="430887"/>
          </a:xfrm>
          <a:prstGeom prst="rect">
            <a:avLst/>
          </a:prstGeom>
          <a:noFill/>
        </p:spPr>
        <p:txBody>
          <a:bodyPr wrap="square" rtlCol="0">
            <a:spAutoFit/>
          </a:bodyPr>
          <a:lstStyle/>
          <a:p>
            <a:pPr algn="r"/>
            <a:r>
              <a:rPr lang="es-MX" sz="1100" b="1" dirty="0" smtClean="0"/>
              <a:t>Al adquirir el equipo de computo con nosotros, obtienes descuentos especiales en el software y equipo.  Tenemos envíos a prácticamente toda la republica mexicana.</a:t>
            </a:r>
            <a:endParaRPr lang="es-MX" sz="1100" dirty="0" smtClean="0"/>
          </a:p>
        </p:txBody>
      </p:sp>
      <p:pic>
        <p:nvPicPr>
          <p:cNvPr id="27" name="Picture 7" descr="D:\BDKSistemas\Hardware\CJNECL030.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899637" y="4046462"/>
            <a:ext cx="1008067" cy="618188"/>
          </a:xfrm>
          <a:prstGeom prst="rect">
            <a:avLst/>
          </a:prstGeom>
          <a:noFill/>
        </p:spPr>
      </p:pic>
      <p:pic>
        <p:nvPicPr>
          <p:cNvPr id="29" name="Picture 3" descr="C:\Users\TECSYS\AppData\Local\Temp\CPULEN1060.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27629" y="1124744"/>
            <a:ext cx="1296144" cy="1296144"/>
          </a:xfrm>
          <a:prstGeom prst="rect">
            <a:avLst/>
          </a:prstGeom>
          <a:noFill/>
        </p:spPr>
      </p:pic>
      <p:pic>
        <p:nvPicPr>
          <p:cNvPr id="30" name="Picture 2" descr="C:\Users\TECSYS\AppData\Local\Temp\IMPSMP340.jpg"/>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899592" y="2492896"/>
            <a:ext cx="1087369" cy="1080120"/>
          </a:xfrm>
          <a:prstGeom prst="rect">
            <a:avLst/>
          </a:prstGeom>
          <a:noFill/>
        </p:spPr>
      </p:pic>
      <p:sp>
        <p:nvSpPr>
          <p:cNvPr id="32" name="31 CuadroTexto"/>
          <p:cNvSpPr txBox="1"/>
          <p:nvPr/>
        </p:nvSpPr>
        <p:spPr>
          <a:xfrm>
            <a:off x="1914998" y="2492896"/>
            <a:ext cx="2952283" cy="1200329"/>
          </a:xfrm>
          <a:prstGeom prst="rect">
            <a:avLst/>
          </a:prstGeom>
          <a:noFill/>
        </p:spPr>
        <p:txBody>
          <a:bodyPr wrap="none" rtlCol="0">
            <a:spAutoFit/>
          </a:bodyPr>
          <a:lstStyle/>
          <a:p>
            <a:pPr>
              <a:buFont typeface="Wingdings" pitchFamily="2" charset="2"/>
              <a:buChar char="q"/>
            </a:pPr>
            <a:r>
              <a:rPr lang="es-MX" dirty="0" smtClean="0">
                <a:solidFill>
                  <a:srgbClr val="0000FF"/>
                </a:solidFill>
              </a:rPr>
              <a:t>Impresión de tickets ( caja )</a:t>
            </a:r>
          </a:p>
          <a:p>
            <a:pPr>
              <a:buFont typeface="Wingdings" pitchFamily="2" charset="2"/>
              <a:buChar char="q"/>
            </a:pPr>
            <a:r>
              <a:rPr lang="es-MX" dirty="0" smtClean="0">
                <a:solidFill>
                  <a:srgbClr val="0000FF"/>
                </a:solidFill>
              </a:rPr>
              <a:t>Comandas en cocina</a:t>
            </a:r>
          </a:p>
          <a:p>
            <a:pPr>
              <a:buFont typeface="Wingdings" pitchFamily="2" charset="2"/>
              <a:buChar char="q"/>
            </a:pPr>
            <a:r>
              <a:rPr lang="es-MX" dirty="0" smtClean="0">
                <a:solidFill>
                  <a:srgbClr val="0000FF"/>
                </a:solidFill>
              </a:rPr>
              <a:t>Comandas en barra</a:t>
            </a:r>
          </a:p>
          <a:p>
            <a:pPr>
              <a:buFont typeface="Wingdings" pitchFamily="2" charset="2"/>
              <a:buChar char="q"/>
            </a:pPr>
            <a:r>
              <a:rPr lang="es-MX" dirty="0" smtClean="0">
                <a:solidFill>
                  <a:srgbClr val="0000FF"/>
                </a:solidFill>
              </a:rPr>
              <a:t>Impresión de pre cuentas</a:t>
            </a:r>
          </a:p>
        </p:txBody>
      </p:sp>
      <p:sp>
        <p:nvSpPr>
          <p:cNvPr id="33" name="32 CuadroTexto"/>
          <p:cNvSpPr txBox="1"/>
          <p:nvPr/>
        </p:nvSpPr>
        <p:spPr>
          <a:xfrm>
            <a:off x="1979712" y="1124744"/>
            <a:ext cx="2131674" cy="1200329"/>
          </a:xfrm>
          <a:prstGeom prst="rect">
            <a:avLst/>
          </a:prstGeom>
          <a:noFill/>
        </p:spPr>
        <p:txBody>
          <a:bodyPr wrap="none" rtlCol="0">
            <a:spAutoFit/>
          </a:bodyPr>
          <a:lstStyle/>
          <a:p>
            <a:pPr>
              <a:buFont typeface="Wingdings" pitchFamily="2" charset="2"/>
              <a:buChar char="q"/>
            </a:pPr>
            <a:r>
              <a:rPr lang="es-MX" dirty="0" smtClean="0">
                <a:solidFill>
                  <a:srgbClr val="0000FF"/>
                </a:solidFill>
              </a:rPr>
              <a:t>Caja</a:t>
            </a:r>
          </a:p>
          <a:p>
            <a:pPr>
              <a:buFont typeface="Wingdings" pitchFamily="2" charset="2"/>
              <a:buChar char="q"/>
            </a:pPr>
            <a:r>
              <a:rPr lang="es-MX" dirty="0" smtClean="0">
                <a:solidFill>
                  <a:srgbClr val="0000FF"/>
                </a:solidFill>
              </a:rPr>
              <a:t>Meseros</a:t>
            </a:r>
          </a:p>
          <a:p>
            <a:pPr>
              <a:buFont typeface="Wingdings" pitchFamily="2" charset="2"/>
              <a:buChar char="q"/>
            </a:pPr>
            <a:r>
              <a:rPr lang="es-MX" dirty="0" smtClean="0">
                <a:solidFill>
                  <a:srgbClr val="0000FF"/>
                </a:solidFill>
              </a:rPr>
              <a:t>Monitor de Cocina</a:t>
            </a:r>
          </a:p>
          <a:p>
            <a:pPr>
              <a:buFont typeface="Wingdings" pitchFamily="2" charset="2"/>
              <a:buChar char="q"/>
            </a:pPr>
            <a:r>
              <a:rPr lang="es-MX" dirty="0" smtClean="0">
                <a:solidFill>
                  <a:srgbClr val="0000FF"/>
                </a:solidFill>
              </a:rPr>
              <a:t>Monitor de Barra</a:t>
            </a:r>
          </a:p>
        </p:txBody>
      </p:sp>
      <p:sp>
        <p:nvSpPr>
          <p:cNvPr id="44" name="43 CuadroTexto"/>
          <p:cNvSpPr txBox="1"/>
          <p:nvPr/>
        </p:nvSpPr>
        <p:spPr>
          <a:xfrm>
            <a:off x="1907749" y="4067780"/>
            <a:ext cx="1875322" cy="369332"/>
          </a:xfrm>
          <a:prstGeom prst="rect">
            <a:avLst/>
          </a:prstGeom>
          <a:noFill/>
        </p:spPr>
        <p:txBody>
          <a:bodyPr wrap="none" rtlCol="0">
            <a:spAutoFit/>
          </a:bodyPr>
          <a:lstStyle/>
          <a:p>
            <a:pPr>
              <a:buFont typeface="Wingdings" pitchFamily="2" charset="2"/>
              <a:buChar char="q"/>
            </a:pPr>
            <a:r>
              <a:rPr lang="es-MX" dirty="0" smtClean="0">
                <a:solidFill>
                  <a:srgbClr val="0000FF"/>
                </a:solidFill>
              </a:rPr>
              <a:t>Cajón de dinero</a:t>
            </a:r>
          </a:p>
        </p:txBody>
      </p:sp>
      <p:pic>
        <p:nvPicPr>
          <p:cNvPr id="45" name="Picture 2" descr="D:\BDKSistemas\Archivos Varios\BDKRest TABLETS.jpg"/>
          <p:cNvPicPr>
            <a:picLocks noChangeAspect="1" noChangeArrowheads="1"/>
          </p:cNvPicPr>
          <p:nvPr/>
        </p:nvPicPr>
        <p:blipFill>
          <a:blip r:embed="rId8" cstate="print"/>
          <a:srcRect/>
          <a:stretch>
            <a:fillRect/>
          </a:stretch>
        </p:blipFill>
        <p:spPr bwMode="auto">
          <a:xfrm>
            <a:off x="1115616" y="4985792"/>
            <a:ext cx="650833" cy="963488"/>
          </a:xfrm>
          <a:prstGeom prst="roundRect">
            <a:avLst>
              <a:gd name="adj" fmla="val 8594"/>
            </a:avLst>
          </a:prstGeom>
          <a:solidFill>
            <a:srgbClr val="FFFFFF">
              <a:shade val="85000"/>
            </a:srgbClr>
          </a:solidFill>
          <a:ln>
            <a:noFill/>
          </a:ln>
          <a:effectLst/>
        </p:spPr>
      </p:pic>
      <p:sp>
        <p:nvSpPr>
          <p:cNvPr id="46" name="45 CuadroTexto"/>
          <p:cNvSpPr txBox="1"/>
          <p:nvPr/>
        </p:nvSpPr>
        <p:spPr>
          <a:xfrm>
            <a:off x="1907750" y="4931876"/>
            <a:ext cx="2664296" cy="923330"/>
          </a:xfrm>
          <a:prstGeom prst="rect">
            <a:avLst/>
          </a:prstGeom>
          <a:noFill/>
        </p:spPr>
        <p:txBody>
          <a:bodyPr wrap="square" rtlCol="0">
            <a:spAutoFit/>
          </a:bodyPr>
          <a:lstStyle/>
          <a:p>
            <a:pPr>
              <a:buFont typeface="Wingdings" pitchFamily="2" charset="2"/>
              <a:buChar char="q"/>
            </a:pPr>
            <a:r>
              <a:rPr lang="es-MX" dirty="0" smtClean="0">
                <a:solidFill>
                  <a:srgbClr val="0000FF"/>
                </a:solidFill>
              </a:rPr>
              <a:t>Una tablet por la cantidad de meseros que tengan por turno</a:t>
            </a:r>
          </a:p>
        </p:txBody>
      </p:sp>
      <p:sp>
        <p:nvSpPr>
          <p:cNvPr id="47" name="46 CuadroTexto"/>
          <p:cNvSpPr txBox="1"/>
          <p:nvPr/>
        </p:nvSpPr>
        <p:spPr>
          <a:xfrm>
            <a:off x="4644008" y="1261204"/>
            <a:ext cx="3995936" cy="4832092"/>
          </a:xfrm>
          <a:prstGeom prst="rect">
            <a:avLst/>
          </a:prstGeom>
          <a:noFill/>
        </p:spPr>
        <p:txBody>
          <a:bodyPr wrap="square" rtlCol="0">
            <a:spAutoFit/>
          </a:bodyPr>
          <a:lstStyle/>
          <a:p>
            <a:r>
              <a:rPr lang="es-MX" sz="1400" b="1" dirty="0" smtClean="0"/>
              <a:t>COMPUTADORAS</a:t>
            </a:r>
          </a:p>
          <a:p>
            <a:pPr>
              <a:buFont typeface="Wingdings" pitchFamily="2" charset="2"/>
              <a:buChar char="q"/>
            </a:pPr>
            <a:r>
              <a:rPr lang="es-MX" sz="1400" dirty="0" smtClean="0"/>
              <a:t>De marca o genéricas</a:t>
            </a:r>
          </a:p>
          <a:p>
            <a:pPr>
              <a:buFont typeface="Wingdings" pitchFamily="2" charset="2"/>
              <a:buChar char="q"/>
            </a:pPr>
            <a:r>
              <a:rPr lang="es-MX" sz="1400" dirty="0" smtClean="0"/>
              <a:t>Touchscreen o normales</a:t>
            </a:r>
          </a:p>
          <a:p>
            <a:pPr>
              <a:buFont typeface="Wingdings" pitchFamily="2" charset="2"/>
              <a:buChar char="q"/>
            </a:pPr>
            <a:r>
              <a:rPr lang="es-MX" sz="1400" dirty="0" smtClean="0"/>
              <a:t>Procesador Intel Dual Core o superior</a:t>
            </a:r>
          </a:p>
          <a:p>
            <a:pPr>
              <a:buFont typeface="Wingdings" pitchFamily="2" charset="2"/>
              <a:buChar char="q"/>
            </a:pPr>
            <a:r>
              <a:rPr lang="es-MX" sz="1400" dirty="0" smtClean="0"/>
              <a:t>2 gb ram ( recomendable )</a:t>
            </a:r>
          </a:p>
          <a:p>
            <a:pPr>
              <a:buFont typeface="Wingdings" pitchFamily="2" charset="2"/>
              <a:buChar char="q"/>
            </a:pPr>
            <a:r>
              <a:rPr lang="es-MX" sz="1400" dirty="0" smtClean="0"/>
              <a:t>100 gb DD</a:t>
            </a:r>
          </a:p>
          <a:p>
            <a:pPr>
              <a:buFont typeface="Wingdings" pitchFamily="2" charset="2"/>
              <a:buChar char="q"/>
            </a:pPr>
            <a:r>
              <a:rPr lang="es-MX" sz="1400" dirty="0" smtClean="0"/>
              <a:t>Windows XP, 7, 8</a:t>
            </a:r>
          </a:p>
          <a:p>
            <a:pPr>
              <a:buFont typeface="Wingdings" pitchFamily="2" charset="2"/>
              <a:buChar char="q"/>
            </a:pPr>
            <a:r>
              <a:rPr lang="es-MX" sz="1600" b="1" dirty="0" smtClean="0">
                <a:solidFill>
                  <a:srgbClr val="FF0000"/>
                </a:solidFill>
              </a:rPr>
              <a:t>Monitor de 15” o superior</a:t>
            </a:r>
          </a:p>
          <a:p>
            <a:endParaRPr lang="es-MX" sz="600" dirty="0" smtClean="0"/>
          </a:p>
          <a:p>
            <a:r>
              <a:rPr lang="es-MX" sz="1400" b="1" dirty="0" smtClean="0"/>
              <a:t>IMPRESORAS DE TICKETS</a:t>
            </a:r>
          </a:p>
          <a:p>
            <a:pPr>
              <a:buFont typeface="Wingdings" pitchFamily="2" charset="2"/>
              <a:buChar char="q"/>
            </a:pPr>
            <a:r>
              <a:rPr lang="es-MX" sz="1400" dirty="0" smtClean="0"/>
              <a:t>Térmica 58mm</a:t>
            </a:r>
          </a:p>
          <a:p>
            <a:pPr>
              <a:buFont typeface="Wingdings" pitchFamily="2" charset="2"/>
              <a:buChar char="q"/>
            </a:pPr>
            <a:r>
              <a:rPr lang="es-MX" sz="1400" dirty="0" smtClean="0"/>
              <a:t>Térmica 80mm</a:t>
            </a:r>
          </a:p>
          <a:p>
            <a:pPr>
              <a:buFont typeface="Wingdings" pitchFamily="2" charset="2"/>
              <a:buChar char="q"/>
            </a:pPr>
            <a:r>
              <a:rPr lang="es-MX" sz="1400" dirty="0" smtClean="0"/>
              <a:t>Cualquier marca</a:t>
            </a:r>
          </a:p>
          <a:p>
            <a:endParaRPr lang="es-MX" sz="600" dirty="0" smtClean="0"/>
          </a:p>
          <a:p>
            <a:r>
              <a:rPr lang="es-MX" sz="1400" b="1" dirty="0" smtClean="0"/>
              <a:t>CAJÓN DE DINERO</a:t>
            </a:r>
          </a:p>
          <a:p>
            <a:pPr>
              <a:buFont typeface="Wingdings" pitchFamily="2" charset="2"/>
              <a:buChar char="q"/>
            </a:pPr>
            <a:r>
              <a:rPr lang="es-MX" sz="1400" dirty="0" smtClean="0"/>
              <a:t>Cualquiera con conectividad con la impresora</a:t>
            </a:r>
          </a:p>
          <a:p>
            <a:pPr>
              <a:buFont typeface="Wingdings" pitchFamily="2" charset="2"/>
              <a:buChar char="q"/>
            </a:pPr>
            <a:r>
              <a:rPr lang="es-MX" sz="1400" dirty="0" smtClean="0"/>
              <a:t>De preferencia misma marca que la impresora.</a:t>
            </a:r>
          </a:p>
          <a:p>
            <a:pPr>
              <a:buFont typeface="Wingdings" pitchFamily="2" charset="2"/>
              <a:buChar char="q"/>
            </a:pPr>
            <a:endParaRPr lang="es-MX" sz="1400" dirty="0" smtClean="0"/>
          </a:p>
          <a:p>
            <a:r>
              <a:rPr lang="es-MX" sz="1400" b="1" dirty="0" smtClean="0"/>
              <a:t>TABLETS</a:t>
            </a:r>
          </a:p>
          <a:p>
            <a:pPr>
              <a:buFont typeface="Wingdings" pitchFamily="2" charset="2"/>
              <a:buChar char="q"/>
            </a:pPr>
            <a:r>
              <a:rPr lang="es-MX" sz="1400" dirty="0" smtClean="0"/>
              <a:t>Tablets con al menos 1 gb de ram con conectividad wifi a su red local</a:t>
            </a:r>
          </a:p>
          <a:p>
            <a:pPr>
              <a:buFont typeface="Wingdings" pitchFamily="2" charset="2"/>
              <a:buChar char="q"/>
            </a:pPr>
            <a:r>
              <a:rPr lang="es-MX" sz="1400" dirty="0" smtClean="0"/>
              <a:t>Se recomienda  de preferencia con procesador con doble núcleo.</a:t>
            </a:r>
          </a:p>
        </p:txBody>
      </p:sp>
      <p:pic>
        <p:nvPicPr>
          <p:cNvPr id="48" name="Picture 2" descr="http://static.commentcamarche.net/www.commentcamarche.net/faq/images/0-We2szlR3-sans-titre-s-.png"/>
          <p:cNvPicPr>
            <a:picLocks noChangeAspect="1" noChangeArrowheads="1"/>
          </p:cNvPicPr>
          <p:nvPr/>
        </p:nvPicPr>
        <p:blipFill>
          <a:blip r:embed="rId9" cstate="print">
            <a:clrChange>
              <a:clrFrom>
                <a:srgbClr val="FCFCFC"/>
              </a:clrFrom>
              <a:clrTo>
                <a:srgbClr val="FCFCFC">
                  <a:alpha val="0"/>
                </a:srgbClr>
              </a:clrTo>
            </a:clrChange>
          </a:blip>
          <a:srcRect/>
          <a:stretch>
            <a:fillRect/>
          </a:stretch>
        </p:blipFill>
        <p:spPr bwMode="auto">
          <a:xfrm>
            <a:off x="7236296" y="2225557"/>
            <a:ext cx="1845196" cy="1851515"/>
          </a:xfrm>
          <a:prstGeom prst="rect">
            <a:avLst/>
          </a:prstGeom>
          <a:noFill/>
        </p:spPr>
      </p:pic>
      <p:sp>
        <p:nvSpPr>
          <p:cNvPr id="20" name="19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TODO TIPO DE RESTAURANTES, BARES Y ANTROS</a:t>
            </a:r>
            <a:endParaRPr lang="es-MX" sz="2000" b="1" dirty="0">
              <a:ln w="1905"/>
              <a:gradFill>
                <a:gsLst>
                  <a:gs pos="0">
                    <a:srgbClr val="C00000"/>
                  </a:gs>
                  <a:gs pos="78000">
                    <a:srgbClr val="FF0000"/>
                  </a:gs>
                  <a:gs pos="100000">
                    <a:schemeClr val="bg1"/>
                  </a:gs>
                </a:gsLst>
                <a:lin ang="5400000"/>
              </a:gradFill>
              <a:latin typeface="Eras Demi ITC" pitchFamily="34" charset="0"/>
              <a:ea typeface="Dotum" pitchFamily="34" charset="-127"/>
            </a:endParaRPr>
          </a:p>
        </p:txBody>
      </p:sp>
      <p:sp>
        <p:nvSpPr>
          <p:cNvPr id="21" name="Text Box 1"/>
          <p:cNvSpPr txBox="1">
            <a:spLocks noChangeArrowheads="1"/>
          </p:cNvSpPr>
          <p:nvPr/>
        </p:nvSpPr>
        <p:spPr bwMode="auto">
          <a:xfrm>
            <a:off x="-32" y="142852"/>
            <a:ext cx="1852583" cy="7143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1000" b="1" i="0" u="none" strike="noStrike" cap="none" normalizeH="0" baseline="0" dirty="0" smtClean="0">
                <a:ln>
                  <a:noFill/>
                </a:ln>
                <a:solidFill>
                  <a:schemeClr val="tx1"/>
                </a:solidFill>
                <a:effectLst/>
                <a:latin typeface="Cracked Johnnie" pitchFamily="2" charset="0"/>
                <a:cs typeface="Arial" pitchFamily="34" charset="0"/>
              </a:rPr>
              <a:t>Soluciones en Tecnología e Informática de Zamora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MX"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3"/>
          <p:cNvPicPr>
            <a:picLocks noChangeAspect="1" noChangeArrowheads="1"/>
          </p:cNvPicPr>
          <p:nvPr/>
        </p:nvPicPr>
        <p:blipFill>
          <a:blip r:embed="rId3" cstate="print"/>
          <a:srcRect/>
          <a:stretch>
            <a:fillRect/>
          </a:stretch>
        </p:blipFill>
        <p:spPr bwMode="auto">
          <a:xfrm>
            <a:off x="-3461" y="188640"/>
            <a:ext cx="809625" cy="6264696"/>
          </a:xfrm>
          <a:prstGeom prst="rect">
            <a:avLst/>
          </a:prstGeom>
          <a:noFill/>
          <a:ln w="9525">
            <a:noFill/>
            <a:miter lim="800000"/>
            <a:headEnd/>
            <a:tailEnd/>
          </a:ln>
        </p:spPr>
      </p:pic>
      <p:pic>
        <p:nvPicPr>
          <p:cNvPr id="68610" name="Picture 2" descr="http://www.cimait.com.ec/site/wp-content/uploads/2012/04/banner_desarrollo_software.jpg"/>
          <p:cNvPicPr>
            <a:picLocks noChangeAspect="1" noChangeArrowheads="1"/>
          </p:cNvPicPr>
          <p:nvPr/>
        </p:nvPicPr>
        <p:blipFill>
          <a:blip r:embed="rId4" cstate="print"/>
          <a:srcRect/>
          <a:stretch>
            <a:fillRect/>
          </a:stretch>
        </p:blipFill>
        <p:spPr bwMode="auto">
          <a:xfrm>
            <a:off x="4463480" y="3185254"/>
            <a:ext cx="4680520" cy="3124066"/>
          </a:xfrm>
          <a:prstGeom prst="rect">
            <a:avLst/>
          </a:prstGeom>
          <a:noFill/>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12" name="11 Rectángulo"/>
          <p:cNvSpPr/>
          <p:nvPr/>
        </p:nvSpPr>
        <p:spPr>
          <a:xfrm>
            <a:off x="0" y="630028"/>
            <a:ext cx="9144000" cy="461665"/>
          </a:xfrm>
          <a:prstGeom prst="rect">
            <a:avLst/>
          </a:prstGeom>
          <a:noFill/>
        </p:spPr>
        <p:txBody>
          <a:bodyPr wrap="square" lIns="91440" tIns="45720" rIns="91440" bIns="45720">
            <a:spAutoFit/>
          </a:bodyPr>
          <a:lstStyle/>
          <a:p>
            <a:pPr algn="r"/>
            <a:r>
              <a:rPr lang="es-ES" sz="2400" dirty="0" smtClean="0">
                <a:ln w="18415" cmpd="sng">
                  <a:solidFill>
                    <a:schemeClr val="tx1"/>
                  </a:solidFill>
                  <a:prstDash val="solid"/>
                </a:ln>
                <a:effectLst>
                  <a:outerShdw blurRad="63500" dir="3600000" algn="tl" rotWithShape="0">
                    <a:srgbClr val="000000">
                      <a:alpha val="70000"/>
                    </a:srgbClr>
                  </a:outerShdw>
                </a:effectLst>
              </a:rPr>
              <a:t>DESARROLLO DE SOFTWARE A LA MEDIDA</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sp>
        <p:nvSpPr>
          <p:cNvPr id="13" name="12 CuadroTexto"/>
          <p:cNvSpPr txBox="1"/>
          <p:nvPr/>
        </p:nvSpPr>
        <p:spPr>
          <a:xfrm>
            <a:off x="2267744" y="6287286"/>
            <a:ext cx="5004048" cy="553998"/>
          </a:xfrm>
          <a:prstGeom prst="rect">
            <a:avLst/>
          </a:prstGeom>
          <a:noFill/>
        </p:spPr>
        <p:txBody>
          <a:bodyPr wrap="square" rtlCol="0">
            <a:spAutoFit/>
          </a:bodyPr>
          <a:lstStyle/>
          <a:p>
            <a:r>
              <a:rPr lang="es-MX" sz="1000" b="1" dirty="0" smtClean="0"/>
              <a:t>HORARIOS DE SOPORTE</a:t>
            </a:r>
          </a:p>
          <a:p>
            <a:r>
              <a:rPr lang="es-MX" sz="1000" dirty="0" smtClean="0"/>
              <a:t>SIN PÓLIZA: Lunes a Viernes de 9 am a 6:00 pm, Sábados de 9 am a 1 pm </a:t>
            </a:r>
          </a:p>
          <a:p>
            <a:r>
              <a:rPr lang="es-MX" sz="1000" dirty="0" smtClean="0"/>
              <a:t>CON PÓLIZA: Lunes a Viernes de 9 am a 10 pm, Sábados de 9 am a 5 pm </a:t>
            </a:r>
          </a:p>
        </p:txBody>
      </p:sp>
      <p:sp>
        <p:nvSpPr>
          <p:cNvPr id="16" name="Text Box 5"/>
          <p:cNvSpPr txBox="1">
            <a:spLocks noChangeArrowheads="1"/>
          </p:cNvSpPr>
          <p:nvPr/>
        </p:nvSpPr>
        <p:spPr bwMode="auto">
          <a:xfrm>
            <a:off x="792088" y="1124744"/>
            <a:ext cx="7020272" cy="1846659"/>
          </a:xfrm>
          <a:prstGeom prst="rect">
            <a:avLst/>
          </a:prstGeom>
          <a:noFill/>
          <a:ln w="9525">
            <a:noFill/>
            <a:miter lim="800000"/>
            <a:headEnd/>
            <a:tailEnd/>
          </a:ln>
          <a:effectLst/>
        </p:spPr>
        <p:txBody>
          <a:bodyPr wrap="square">
            <a:spAutoFit/>
          </a:bodyPr>
          <a:lstStyle/>
          <a:p>
            <a:pPr algn="just"/>
            <a:r>
              <a:rPr lang="es-ES" sz="1100" dirty="0" smtClean="0"/>
              <a:t>Una gran ventaja que tiene con nosotros, es que somos los fabricantes del software, somos los creadores de cada uno de nuestros productos. Contamos con analistas y desarrolladores de software con más de 18 años de experiencia.</a:t>
            </a:r>
          </a:p>
          <a:p>
            <a:pPr algn="just"/>
            <a:endParaRPr lang="es-ES" sz="500" dirty="0" smtClean="0"/>
          </a:p>
          <a:p>
            <a:pPr algn="just"/>
            <a:r>
              <a:rPr lang="es-ES" sz="1100" dirty="0" smtClean="0"/>
              <a:t>Con esto, en caso de que usted solicitara adecuaciones al sistema, se las podemos hacer sin ningún problema, incluso si ocupara un software completamente a la medida de su empresa.</a:t>
            </a:r>
          </a:p>
          <a:p>
            <a:pPr algn="just"/>
            <a:endParaRPr lang="es-ES" sz="500" dirty="0" smtClean="0"/>
          </a:p>
          <a:p>
            <a:pPr algn="just"/>
            <a:r>
              <a:rPr lang="es-ES" sz="1100" dirty="0" smtClean="0"/>
              <a:t>En el caso de necesitar un desarrollo o una adecuación, es necesario mandar un correo detallando muy claramente su necesidad, es necesario que en el correo explique lo más claramente posible lo que usted necesita, y de preferencia incluir ejemplos. </a:t>
            </a:r>
          </a:p>
          <a:p>
            <a:pPr algn="just"/>
            <a:endParaRPr lang="es-ES" sz="500" dirty="0" smtClean="0"/>
          </a:p>
          <a:p>
            <a:pPr algn="just"/>
            <a:r>
              <a:rPr lang="es-ES" sz="1100" b="1" dirty="0" smtClean="0"/>
              <a:t>Cabe mencionar que el desarrollo de aplicaciones o adecuaciones al mismo, no van incluidos dentro de la póliza de soporte técnico. Toda modificación o desarrollo se cotiza por separado.</a:t>
            </a:r>
            <a:endParaRPr lang="es-ES" sz="1100" b="1" dirty="0"/>
          </a:p>
        </p:txBody>
      </p:sp>
      <p:pic>
        <p:nvPicPr>
          <p:cNvPr id="68612" name="Picture 4" descr="http://www.acbp.es/img/desarrollo_software_slider.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560333" y="1124744"/>
            <a:ext cx="1620179" cy="1080120"/>
          </a:xfrm>
          <a:prstGeom prst="rect">
            <a:avLst/>
          </a:prstGeom>
          <a:noFill/>
        </p:spPr>
      </p:pic>
      <p:sp>
        <p:nvSpPr>
          <p:cNvPr id="21" name="Text Box 5"/>
          <p:cNvSpPr txBox="1">
            <a:spLocks noChangeArrowheads="1"/>
          </p:cNvSpPr>
          <p:nvPr/>
        </p:nvSpPr>
        <p:spPr bwMode="auto">
          <a:xfrm>
            <a:off x="792088" y="2996952"/>
            <a:ext cx="5580112" cy="600164"/>
          </a:xfrm>
          <a:prstGeom prst="rect">
            <a:avLst/>
          </a:prstGeom>
          <a:noFill/>
          <a:ln w="9525">
            <a:noFill/>
            <a:miter lim="800000"/>
            <a:headEnd/>
            <a:tailEnd/>
          </a:ln>
          <a:effectLst/>
        </p:spPr>
        <p:txBody>
          <a:bodyPr wrap="square">
            <a:spAutoFit/>
          </a:bodyPr>
          <a:lstStyle/>
          <a:p>
            <a:pPr algn="just"/>
            <a:r>
              <a:rPr lang="es-ES" sz="1100" dirty="0" smtClean="0"/>
              <a:t>Para el desarrollo de software, ya sea a la medida o adecuaciones, es necesario tomar en cuenta que este tipo de servicios se cobra por hora, y el precio final depende mucho de lo que usted necesita, tenemos que analizar bien su solicitud y estimar el tiempo de desarrollo.</a:t>
            </a:r>
            <a:endParaRPr lang="es-ES" sz="1100" b="1" dirty="0"/>
          </a:p>
        </p:txBody>
      </p:sp>
      <p:sp>
        <p:nvSpPr>
          <p:cNvPr id="24" name="Text Box 5"/>
          <p:cNvSpPr txBox="1">
            <a:spLocks noChangeArrowheads="1"/>
          </p:cNvSpPr>
          <p:nvPr/>
        </p:nvSpPr>
        <p:spPr bwMode="auto">
          <a:xfrm>
            <a:off x="792088" y="3692932"/>
            <a:ext cx="4499992" cy="600164"/>
          </a:xfrm>
          <a:prstGeom prst="rect">
            <a:avLst/>
          </a:prstGeom>
          <a:noFill/>
          <a:ln w="9525">
            <a:noFill/>
            <a:miter lim="800000"/>
            <a:headEnd/>
            <a:tailEnd/>
          </a:ln>
          <a:effectLst/>
        </p:spPr>
        <p:txBody>
          <a:bodyPr wrap="square">
            <a:spAutoFit/>
          </a:bodyPr>
          <a:lstStyle/>
          <a:p>
            <a:pPr algn="just"/>
            <a:r>
              <a:rPr lang="es-ES" sz="1100" dirty="0" smtClean="0"/>
              <a:t>Queremos ser muy sinceros con usted, el desarrollo de software es caro, el precio por hora anda alrededor de $ 1,000 pesos la hora, y el tiempo de desarrollo se estima en base a lo complicado de su requerimiento.  </a:t>
            </a:r>
          </a:p>
        </p:txBody>
      </p:sp>
      <p:sp>
        <p:nvSpPr>
          <p:cNvPr id="25" name="Text Box 5"/>
          <p:cNvSpPr txBox="1">
            <a:spLocks noChangeArrowheads="1"/>
          </p:cNvSpPr>
          <p:nvPr/>
        </p:nvSpPr>
        <p:spPr bwMode="auto">
          <a:xfrm>
            <a:off x="792088" y="4362489"/>
            <a:ext cx="4355976" cy="938719"/>
          </a:xfrm>
          <a:prstGeom prst="rect">
            <a:avLst/>
          </a:prstGeom>
          <a:noFill/>
          <a:ln w="9525">
            <a:noFill/>
            <a:miter lim="800000"/>
            <a:headEnd/>
            <a:tailEnd/>
          </a:ln>
          <a:effectLst/>
        </p:spPr>
        <p:txBody>
          <a:bodyPr wrap="square">
            <a:spAutoFit/>
          </a:bodyPr>
          <a:lstStyle/>
          <a:p>
            <a:pPr algn="just"/>
            <a:r>
              <a:rPr lang="es-ES" sz="1100" dirty="0" smtClean="0"/>
              <a:t>También es necesario que tome en cuenta el tiempo de desarrollo, aunque en la cotización se le cobren x cantidad de  horas, no quiere decir que esas horas se van a hacer en 1 mismo día, puede ser en varios días dependiendo de la carga de trabajo que se tenga en el departamento de desarrollo de software. </a:t>
            </a:r>
          </a:p>
        </p:txBody>
      </p:sp>
      <p:sp>
        <p:nvSpPr>
          <p:cNvPr id="26" name="Text Box 5"/>
          <p:cNvSpPr txBox="1">
            <a:spLocks noChangeArrowheads="1"/>
          </p:cNvSpPr>
          <p:nvPr/>
        </p:nvSpPr>
        <p:spPr bwMode="auto">
          <a:xfrm>
            <a:off x="792088" y="5373216"/>
            <a:ext cx="4067944" cy="600164"/>
          </a:xfrm>
          <a:prstGeom prst="rect">
            <a:avLst/>
          </a:prstGeom>
          <a:noFill/>
          <a:ln w="9525">
            <a:noFill/>
            <a:miter lim="800000"/>
            <a:headEnd/>
            <a:tailEnd/>
          </a:ln>
          <a:effectLst/>
        </p:spPr>
        <p:txBody>
          <a:bodyPr wrap="square">
            <a:spAutoFit/>
          </a:bodyPr>
          <a:lstStyle/>
          <a:p>
            <a:pPr algn="just"/>
            <a:r>
              <a:rPr lang="es-ES" sz="1100" b="1" dirty="0" smtClean="0"/>
              <a:t>Tome en cuenta que si la adecuación solicitada es sobre el mismo producto de BDK, esa adecuación será general, es decir, no será exclusiva de su negocio.</a:t>
            </a:r>
          </a:p>
        </p:txBody>
      </p:sp>
      <p:sp>
        <p:nvSpPr>
          <p:cNvPr id="27" name="26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TODO TIPO DE RESTAURANTES, BARES Y ANTROS</a:t>
            </a:r>
            <a:endParaRPr lang="es-MX" sz="2000" b="1" dirty="0">
              <a:ln w="1905"/>
              <a:gradFill>
                <a:gsLst>
                  <a:gs pos="0">
                    <a:srgbClr val="C00000"/>
                  </a:gs>
                  <a:gs pos="78000">
                    <a:srgbClr val="FF0000"/>
                  </a:gs>
                  <a:gs pos="100000">
                    <a:schemeClr val="bg1"/>
                  </a:gs>
                </a:gsLst>
                <a:lin ang="5400000"/>
              </a:gradFill>
              <a:latin typeface="Eras Demi ITC" pitchFamily="34" charset="0"/>
              <a:ea typeface="Dotum" pitchFamily="34" charset="-127"/>
            </a:endParaRPr>
          </a:p>
        </p:txBody>
      </p:sp>
      <p:sp>
        <p:nvSpPr>
          <p:cNvPr id="17" name="Text Box 1"/>
          <p:cNvSpPr txBox="1">
            <a:spLocks noChangeArrowheads="1"/>
          </p:cNvSpPr>
          <p:nvPr/>
        </p:nvSpPr>
        <p:spPr bwMode="auto">
          <a:xfrm>
            <a:off x="-32" y="142852"/>
            <a:ext cx="1852583" cy="7143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1000" b="1" i="0" u="none" strike="noStrike" cap="none" normalizeH="0" baseline="0" dirty="0" smtClean="0">
                <a:ln>
                  <a:noFill/>
                </a:ln>
                <a:solidFill>
                  <a:schemeClr val="tx1"/>
                </a:solidFill>
                <a:effectLst/>
                <a:latin typeface="Cracked Johnnie" pitchFamily="2" charset="0"/>
                <a:cs typeface="Arial" pitchFamily="34" charset="0"/>
              </a:rPr>
              <a:t>Soluciones en Tecnología e Informática de Zamora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MX"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3" cstate="print"/>
          <a:srcRect/>
          <a:stretch>
            <a:fillRect/>
          </a:stretch>
        </p:blipFill>
        <p:spPr bwMode="auto">
          <a:xfrm>
            <a:off x="-3461" y="188640"/>
            <a:ext cx="809625" cy="6264696"/>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16" name="15 Rectángulo"/>
          <p:cNvSpPr/>
          <p:nvPr/>
        </p:nvSpPr>
        <p:spPr>
          <a:xfrm>
            <a:off x="0" y="630028"/>
            <a:ext cx="9144000" cy="461665"/>
          </a:xfrm>
          <a:prstGeom prst="rect">
            <a:avLst/>
          </a:prstGeom>
          <a:noFill/>
        </p:spPr>
        <p:txBody>
          <a:bodyPr wrap="square" lIns="91440" tIns="45720" rIns="91440" bIns="45720">
            <a:spAutoFit/>
          </a:bodyPr>
          <a:lstStyle/>
          <a:p>
            <a:pPr algn="r"/>
            <a:r>
              <a:rPr lang="es-ES" sz="2400" dirty="0" smtClean="0">
                <a:ln w="18415" cmpd="sng">
                  <a:solidFill>
                    <a:schemeClr val="tx1"/>
                  </a:solidFill>
                  <a:prstDash val="solid"/>
                </a:ln>
                <a:effectLst>
                  <a:outerShdw blurRad="63500" dir="3600000" algn="tl" rotWithShape="0">
                    <a:srgbClr val="000000">
                      <a:alpha val="70000"/>
                    </a:srgbClr>
                  </a:outerShdw>
                </a:effectLst>
              </a:rPr>
              <a:t>Equipo de computo necesario:</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sp>
        <p:nvSpPr>
          <p:cNvPr id="28" name="27 CuadroTexto"/>
          <p:cNvSpPr txBox="1"/>
          <p:nvPr/>
        </p:nvSpPr>
        <p:spPr>
          <a:xfrm>
            <a:off x="3995936" y="6342371"/>
            <a:ext cx="5040560" cy="430887"/>
          </a:xfrm>
          <a:prstGeom prst="rect">
            <a:avLst/>
          </a:prstGeom>
          <a:noFill/>
        </p:spPr>
        <p:txBody>
          <a:bodyPr wrap="square" rtlCol="0">
            <a:spAutoFit/>
          </a:bodyPr>
          <a:lstStyle/>
          <a:p>
            <a:pPr algn="r"/>
            <a:r>
              <a:rPr lang="es-MX" sz="1100" b="1" dirty="0" smtClean="0"/>
              <a:t>Al adquirir el equipo de computo con nosotros, obtienes descuentos especiales en el software y equipo.  Tenemos envíos a prácticamente toda la republica mexicana.</a:t>
            </a:r>
            <a:endParaRPr lang="es-MX" sz="1100" dirty="0" smtClean="0"/>
          </a:p>
        </p:txBody>
      </p:sp>
      <p:sp>
        <p:nvSpPr>
          <p:cNvPr id="20" name="19 CuadroTexto"/>
          <p:cNvSpPr txBox="1"/>
          <p:nvPr/>
        </p:nvSpPr>
        <p:spPr>
          <a:xfrm>
            <a:off x="755576" y="1124744"/>
            <a:ext cx="5976664" cy="4185761"/>
          </a:xfrm>
          <a:prstGeom prst="rect">
            <a:avLst/>
          </a:prstGeom>
          <a:noFill/>
        </p:spPr>
        <p:txBody>
          <a:bodyPr wrap="square" rtlCol="0">
            <a:spAutoFit/>
          </a:bodyPr>
          <a:lstStyle/>
          <a:p>
            <a:pPr algn="just"/>
            <a:r>
              <a:rPr lang="es-MX" sz="1200" b="1" dirty="0" smtClean="0">
                <a:latin typeface="Arial" pitchFamily="34" charset="0"/>
                <a:cs typeface="Arial" pitchFamily="34" charset="0"/>
              </a:rPr>
              <a:t>En STIZ</a:t>
            </a:r>
            <a:r>
              <a:rPr lang="es-MX" sz="1200" dirty="0" smtClean="0">
                <a:latin typeface="Arial" pitchFamily="34" charset="0"/>
                <a:cs typeface="Arial" pitchFamily="34" charset="0"/>
              </a:rPr>
              <a:t> también somos proveedores de equipo de computo y accesorios de todas las marcas y equipo genérico, además de ofrecerle servicio de soporte técnico.</a:t>
            </a:r>
          </a:p>
          <a:p>
            <a:pPr algn="just"/>
            <a:endParaRPr lang="es-MX" sz="1200" dirty="0" smtClean="0">
              <a:latin typeface="Arial" pitchFamily="34" charset="0"/>
              <a:cs typeface="Arial" pitchFamily="34" charset="0"/>
            </a:endParaRPr>
          </a:p>
          <a:p>
            <a:pPr algn="just"/>
            <a:r>
              <a:rPr lang="es-MX" sz="1200" dirty="0" smtClean="0">
                <a:latin typeface="Arial" pitchFamily="34" charset="0"/>
                <a:cs typeface="Arial" pitchFamily="34" charset="0"/>
              </a:rPr>
              <a:t>El equipo que manejamos es el siguiente:</a:t>
            </a:r>
          </a:p>
          <a:p>
            <a:pPr algn="just"/>
            <a:endParaRPr lang="es-MX" sz="1200" dirty="0" smtClean="0">
              <a:latin typeface="Arial" pitchFamily="34" charset="0"/>
              <a:cs typeface="Arial" pitchFamily="34" charset="0"/>
            </a:endParaRPr>
          </a:p>
          <a:p>
            <a:pPr algn="just">
              <a:buFont typeface="Wingdings" pitchFamily="2" charset="2"/>
              <a:buChar char="ü"/>
            </a:pPr>
            <a:r>
              <a:rPr lang="es-MX" sz="1200" dirty="0" smtClean="0">
                <a:latin typeface="Arial" pitchFamily="34" charset="0"/>
                <a:cs typeface="Arial" pitchFamily="34" charset="0"/>
              </a:rPr>
              <a:t> Computadoras de Marca</a:t>
            </a:r>
          </a:p>
          <a:p>
            <a:pPr algn="just">
              <a:buFont typeface="Wingdings" pitchFamily="2" charset="2"/>
              <a:buChar char="ü"/>
            </a:pPr>
            <a:r>
              <a:rPr lang="es-MX" sz="1200" dirty="0" smtClean="0">
                <a:latin typeface="Arial" pitchFamily="34" charset="0"/>
                <a:cs typeface="Arial" pitchFamily="34" charset="0"/>
              </a:rPr>
              <a:t> Computadoras TODO EN UNO</a:t>
            </a:r>
          </a:p>
          <a:p>
            <a:pPr algn="just">
              <a:buFont typeface="Wingdings" pitchFamily="2" charset="2"/>
              <a:buChar char="ü"/>
            </a:pPr>
            <a:r>
              <a:rPr lang="es-MX" sz="1200" dirty="0" smtClean="0">
                <a:latin typeface="Arial" pitchFamily="34" charset="0"/>
                <a:cs typeface="Arial" pitchFamily="34" charset="0"/>
              </a:rPr>
              <a:t> Computadoras Genéricas ( armadas con los mejores componentes )</a:t>
            </a:r>
          </a:p>
          <a:p>
            <a:pPr algn="just">
              <a:buFont typeface="Wingdings" pitchFamily="2" charset="2"/>
              <a:buChar char="ü"/>
            </a:pPr>
            <a:r>
              <a:rPr lang="es-MX" sz="1200" dirty="0" smtClean="0">
                <a:latin typeface="Arial" pitchFamily="34" charset="0"/>
                <a:cs typeface="Arial" pitchFamily="34" charset="0"/>
              </a:rPr>
              <a:t> Computadoras normales y touchscreen</a:t>
            </a:r>
          </a:p>
          <a:p>
            <a:pPr algn="just">
              <a:buFont typeface="Wingdings" pitchFamily="2" charset="2"/>
              <a:buChar char="ü"/>
            </a:pPr>
            <a:r>
              <a:rPr lang="es-MX" sz="1200" dirty="0" smtClean="0">
                <a:latin typeface="Arial" pitchFamily="34" charset="0"/>
                <a:cs typeface="Arial" pitchFamily="34" charset="0"/>
              </a:rPr>
              <a:t> Impresoras de Tickets térmicas</a:t>
            </a:r>
          </a:p>
          <a:p>
            <a:pPr algn="just">
              <a:buFont typeface="Wingdings" pitchFamily="2" charset="2"/>
              <a:buChar char="ü"/>
            </a:pPr>
            <a:r>
              <a:rPr lang="es-MX" sz="1200" dirty="0" smtClean="0">
                <a:latin typeface="Arial" pitchFamily="34" charset="0"/>
                <a:cs typeface="Arial" pitchFamily="34" charset="0"/>
              </a:rPr>
              <a:t> Cajones de Dinero</a:t>
            </a:r>
          </a:p>
          <a:p>
            <a:pPr algn="just">
              <a:buFont typeface="Wingdings" pitchFamily="2" charset="2"/>
              <a:buChar char="ü"/>
            </a:pPr>
            <a:r>
              <a:rPr lang="es-MX" sz="1200" dirty="0" smtClean="0">
                <a:latin typeface="Arial" pitchFamily="34" charset="0"/>
                <a:cs typeface="Arial" pitchFamily="34" charset="0"/>
              </a:rPr>
              <a:t> Rollos de papel para ticket</a:t>
            </a:r>
          </a:p>
          <a:p>
            <a:pPr algn="just">
              <a:buFont typeface="Wingdings" pitchFamily="2" charset="2"/>
              <a:buChar char="ü"/>
            </a:pPr>
            <a:r>
              <a:rPr lang="es-MX" sz="1200" dirty="0" smtClean="0">
                <a:latin typeface="Arial" pitchFamily="34" charset="0"/>
                <a:cs typeface="Arial" pitchFamily="34" charset="0"/>
              </a:rPr>
              <a:t> Lectores de Código de Barras</a:t>
            </a:r>
          </a:p>
          <a:p>
            <a:pPr algn="just">
              <a:buFont typeface="Wingdings" pitchFamily="2" charset="2"/>
              <a:buChar char="ü"/>
            </a:pPr>
            <a:r>
              <a:rPr lang="es-MX" sz="1200" dirty="0" smtClean="0">
                <a:latin typeface="Arial" pitchFamily="34" charset="0"/>
                <a:cs typeface="Arial" pitchFamily="34" charset="0"/>
              </a:rPr>
              <a:t> Lectores de Huella</a:t>
            </a:r>
          </a:p>
          <a:p>
            <a:pPr algn="just">
              <a:buFont typeface="Wingdings" pitchFamily="2" charset="2"/>
              <a:buChar char="ü"/>
            </a:pPr>
            <a:r>
              <a:rPr lang="es-MX" sz="1200" dirty="0" smtClean="0">
                <a:latin typeface="Arial" pitchFamily="34" charset="0"/>
                <a:cs typeface="Arial" pitchFamily="34" charset="0"/>
              </a:rPr>
              <a:t> Torniquetes</a:t>
            </a:r>
          </a:p>
          <a:p>
            <a:pPr algn="just">
              <a:buFont typeface="Wingdings" pitchFamily="2" charset="2"/>
              <a:buChar char="ü"/>
            </a:pPr>
            <a:r>
              <a:rPr lang="es-MX" sz="1200" dirty="0" smtClean="0">
                <a:latin typeface="Arial" pitchFamily="34" charset="0"/>
                <a:cs typeface="Arial" pitchFamily="34" charset="0"/>
              </a:rPr>
              <a:t> Routers y Swithces</a:t>
            </a:r>
          </a:p>
          <a:p>
            <a:pPr algn="just">
              <a:buFont typeface="Wingdings" pitchFamily="2" charset="2"/>
              <a:buChar char="ü"/>
            </a:pPr>
            <a:r>
              <a:rPr lang="es-MX" sz="1200" dirty="0" smtClean="0">
                <a:latin typeface="Arial" pitchFamily="34" charset="0"/>
                <a:cs typeface="Arial" pitchFamily="34" charset="0"/>
              </a:rPr>
              <a:t> Servidores </a:t>
            </a:r>
          </a:p>
          <a:p>
            <a:pPr algn="just">
              <a:buFont typeface="Wingdings" pitchFamily="2" charset="2"/>
              <a:buChar char="ü"/>
            </a:pPr>
            <a:r>
              <a:rPr lang="es-MX" sz="1200" dirty="0" smtClean="0">
                <a:latin typeface="Arial" pitchFamily="34" charset="0"/>
                <a:cs typeface="Arial" pitchFamily="34" charset="0"/>
              </a:rPr>
              <a:t> Impresoras Laser y de Inyección de Tinta</a:t>
            </a:r>
          </a:p>
          <a:p>
            <a:pPr algn="just">
              <a:buFont typeface="Wingdings" pitchFamily="2" charset="2"/>
              <a:buChar char="ü"/>
            </a:pPr>
            <a:r>
              <a:rPr lang="es-MX" sz="1200" dirty="0" smtClean="0">
                <a:latin typeface="Arial" pitchFamily="34" charset="0"/>
                <a:cs typeface="Arial" pitchFamily="34" charset="0"/>
              </a:rPr>
              <a:t> Tablets</a:t>
            </a:r>
          </a:p>
          <a:p>
            <a:pPr algn="just"/>
            <a:endParaRPr lang="es-MX" sz="1200" dirty="0" smtClean="0">
              <a:latin typeface="Arial" pitchFamily="34" charset="0"/>
              <a:cs typeface="Arial" pitchFamily="34" charset="0"/>
            </a:endParaRPr>
          </a:p>
          <a:p>
            <a:pPr algn="just"/>
            <a:r>
              <a:rPr lang="es-MX" sz="1200" dirty="0" smtClean="0">
                <a:latin typeface="Arial" pitchFamily="34" charset="0"/>
                <a:cs typeface="Arial" pitchFamily="34" charset="0"/>
              </a:rPr>
              <a:t>Entre otros.</a:t>
            </a:r>
            <a:endParaRPr lang="es-MX" sz="1400" dirty="0" smtClean="0">
              <a:latin typeface="Arial" pitchFamily="34" charset="0"/>
              <a:cs typeface="Arial" pitchFamily="34" charset="0"/>
            </a:endParaRPr>
          </a:p>
          <a:p>
            <a:pPr algn="ctr"/>
            <a:endParaRPr lang="es-MX" sz="1400" dirty="0" smtClean="0">
              <a:latin typeface="Arial" pitchFamily="34" charset="0"/>
              <a:cs typeface="Arial" pitchFamily="34" charset="0"/>
            </a:endParaRPr>
          </a:p>
        </p:txBody>
      </p:sp>
      <p:pic>
        <p:nvPicPr>
          <p:cNvPr id="21" name="Picture 7" descr="D:\BDKSistemas\Hardware\CJNECL030.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623720" y="3933056"/>
            <a:ext cx="1056799" cy="648072"/>
          </a:xfrm>
          <a:prstGeom prst="rect">
            <a:avLst/>
          </a:prstGeom>
          <a:noFill/>
        </p:spPr>
      </p:pic>
      <p:pic>
        <p:nvPicPr>
          <p:cNvPr id="22" name="Picture 9" descr="D:\BDKSistemas\Hardware\LCTUTC025.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6300192" y="5229200"/>
            <a:ext cx="1008112" cy="1008111"/>
          </a:xfrm>
          <a:prstGeom prst="rect">
            <a:avLst/>
          </a:prstGeom>
          <a:noFill/>
        </p:spPr>
      </p:pic>
      <p:pic>
        <p:nvPicPr>
          <p:cNvPr id="23" name="Picture 10" descr="D:\BDKSistemas\Hardware\ACCPCM170.jpg"/>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6804248" y="4365104"/>
            <a:ext cx="936103" cy="936103"/>
          </a:xfrm>
          <a:prstGeom prst="rect">
            <a:avLst/>
          </a:prstGeom>
          <a:noFill/>
        </p:spPr>
      </p:pic>
      <p:pic>
        <p:nvPicPr>
          <p:cNvPr id="24" name="Picture 3" descr="C:\Users\TECSYS\AppData\Local\Temp\CPULEN1060.jpg"/>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7668344" y="1196752"/>
            <a:ext cx="1296144" cy="1296144"/>
          </a:xfrm>
          <a:prstGeom prst="rect">
            <a:avLst/>
          </a:prstGeom>
          <a:noFill/>
        </p:spPr>
      </p:pic>
      <p:pic>
        <p:nvPicPr>
          <p:cNvPr id="25" name="Picture 2" descr="C:\Users\TECSYS\AppData\Local\Temp\CPULEN570.jpg"/>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6281131" y="1628800"/>
            <a:ext cx="1315205" cy="1656184"/>
          </a:xfrm>
          <a:prstGeom prst="rect">
            <a:avLst/>
          </a:prstGeom>
          <a:noFill/>
        </p:spPr>
      </p:pic>
      <p:pic>
        <p:nvPicPr>
          <p:cNvPr id="26" name="Picture 2" descr="http://monterrey-nuevo-leon.anunciosred.com.mx/photos/e/7/b/e7b8b233986df8aec21a494bfba463c3_big.jpg"/>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6039544" y="3140969"/>
            <a:ext cx="1440160" cy="1080121"/>
          </a:xfrm>
          <a:prstGeom prst="rect">
            <a:avLst/>
          </a:prstGeom>
          <a:noFill/>
        </p:spPr>
      </p:pic>
      <p:pic>
        <p:nvPicPr>
          <p:cNvPr id="31" name="Picture 2" descr="C:\Users\TECSYS\AppData\Local\Temp\IMPSMP340.jpg"/>
          <p:cNvPicPr>
            <a:picLocks noChangeAspect="1" noChangeArrowheads="1"/>
          </p:cNvPicPr>
          <p:nvPr/>
        </p:nvPicPr>
        <p:blipFill>
          <a:blip r:embed="rId11" cstate="print">
            <a:clrChange>
              <a:clrFrom>
                <a:srgbClr val="FFFFFF"/>
              </a:clrFrom>
              <a:clrTo>
                <a:srgbClr val="FFFFFF">
                  <a:alpha val="0"/>
                </a:srgbClr>
              </a:clrTo>
            </a:clrChange>
          </a:blip>
          <a:srcRect/>
          <a:stretch>
            <a:fillRect/>
          </a:stretch>
        </p:blipFill>
        <p:spPr bwMode="auto">
          <a:xfrm>
            <a:off x="7695728" y="2780928"/>
            <a:ext cx="942387" cy="936104"/>
          </a:xfrm>
          <a:prstGeom prst="rect">
            <a:avLst/>
          </a:prstGeom>
          <a:noFill/>
        </p:spPr>
      </p:pic>
      <p:pic>
        <p:nvPicPr>
          <p:cNvPr id="34" name="Picture 3"/>
          <p:cNvPicPr>
            <a:picLocks noChangeAspect="1" noChangeArrowheads="1"/>
          </p:cNvPicPr>
          <p:nvPr/>
        </p:nvPicPr>
        <p:blipFill>
          <a:blip r:embed="rId12" cstate="print">
            <a:clrChange>
              <a:clrFrom>
                <a:srgbClr val="FFFFFF"/>
              </a:clrFrom>
              <a:clrTo>
                <a:srgbClr val="FFFFFF">
                  <a:alpha val="0"/>
                </a:srgbClr>
              </a:clrTo>
            </a:clrChange>
          </a:blip>
          <a:srcRect/>
          <a:stretch>
            <a:fillRect/>
          </a:stretch>
        </p:blipFill>
        <p:spPr bwMode="auto">
          <a:xfrm>
            <a:off x="4572000" y="1916832"/>
            <a:ext cx="576063" cy="222899"/>
          </a:xfrm>
          <a:prstGeom prst="rect">
            <a:avLst/>
          </a:prstGeom>
          <a:noFill/>
          <a:ln w="9525">
            <a:noFill/>
            <a:miter lim="800000"/>
            <a:headEnd/>
            <a:tailEnd/>
          </a:ln>
        </p:spPr>
      </p:pic>
      <p:pic>
        <p:nvPicPr>
          <p:cNvPr id="35" name="Picture 3"/>
          <p:cNvPicPr>
            <a:picLocks noChangeAspect="1" noChangeArrowheads="1"/>
          </p:cNvPicPr>
          <p:nvPr/>
        </p:nvPicPr>
        <p:blipFill>
          <a:blip r:embed="rId13" cstate="print"/>
          <a:srcRect/>
          <a:stretch>
            <a:fillRect/>
          </a:stretch>
        </p:blipFill>
        <p:spPr bwMode="auto">
          <a:xfrm>
            <a:off x="4139952" y="2996952"/>
            <a:ext cx="691277" cy="288032"/>
          </a:xfrm>
          <a:prstGeom prst="rect">
            <a:avLst/>
          </a:prstGeom>
          <a:noFill/>
          <a:ln w="9525">
            <a:noFill/>
            <a:miter lim="800000"/>
            <a:headEnd/>
            <a:tailEnd/>
          </a:ln>
        </p:spPr>
      </p:pic>
      <p:pic>
        <p:nvPicPr>
          <p:cNvPr id="36" name="Picture 12" descr="http://img1.mlstatic.com/cajon-de-dinero-ec-line-junior-ec-g5100-ii-grey-100-nuevo_MLM-O-58198631_455.jpg"/>
          <p:cNvPicPr>
            <a:picLocks noChangeAspect="1" noChangeArrowheads="1"/>
          </p:cNvPicPr>
          <p:nvPr/>
        </p:nvPicPr>
        <p:blipFill>
          <a:blip r:embed="rId14" cstate="print">
            <a:clrChange>
              <a:clrFrom>
                <a:srgbClr val="FFFFFF"/>
              </a:clrFrom>
              <a:clrTo>
                <a:srgbClr val="FFFFFF">
                  <a:alpha val="0"/>
                </a:srgbClr>
              </a:clrTo>
            </a:clrChange>
          </a:blip>
          <a:srcRect/>
          <a:stretch>
            <a:fillRect/>
          </a:stretch>
        </p:blipFill>
        <p:spPr bwMode="auto">
          <a:xfrm>
            <a:off x="3995936" y="1988840"/>
            <a:ext cx="360040" cy="320257"/>
          </a:xfrm>
          <a:prstGeom prst="rect">
            <a:avLst/>
          </a:prstGeom>
          <a:noFill/>
        </p:spPr>
      </p:pic>
      <p:pic>
        <p:nvPicPr>
          <p:cNvPr id="37" name="Picture 5"/>
          <p:cNvPicPr>
            <a:picLocks noChangeAspect="1" noChangeArrowheads="1"/>
          </p:cNvPicPr>
          <p:nvPr/>
        </p:nvPicPr>
        <p:blipFill>
          <a:blip r:embed="rId15" cstate="print">
            <a:clrChange>
              <a:clrFrom>
                <a:srgbClr val="FFFFFF"/>
              </a:clrFrom>
              <a:clrTo>
                <a:srgbClr val="FFFFFF">
                  <a:alpha val="0"/>
                </a:srgbClr>
              </a:clrTo>
            </a:clrChange>
          </a:blip>
          <a:srcRect/>
          <a:stretch>
            <a:fillRect/>
          </a:stretch>
        </p:blipFill>
        <p:spPr bwMode="auto">
          <a:xfrm>
            <a:off x="5208102" y="2143116"/>
            <a:ext cx="864096" cy="402685"/>
          </a:xfrm>
          <a:prstGeom prst="rect">
            <a:avLst/>
          </a:prstGeom>
          <a:noFill/>
          <a:ln w="9525">
            <a:noFill/>
            <a:miter lim="800000"/>
            <a:headEnd/>
            <a:tailEnd/>
          </a:ln>
        </p:spPr>
      </p:pic>
      <p:pic>
        <p:nvPicPr>
          <p:cNvPr id="38" name="Picture 3"/>
          <p:cNvPicPr>
            <a:picLocks noChangeAspect="1" noChangeArrowheads="1"/>
          </p:cNvPicPr>
          <p:nvPr/>
        </p:nvPicPr>
        <p:blipFill>
          <a:blip r:embed="rId16" cstate="print">
            <a:clrChange>
              <a:clrFrom>
                <a:srgbClr val="FEFEFE"/>
              </a:clrFrom>
              <a:clrTo>
                <a:srgbClr val="FEFEFE">
                  <a:alpha val="0"/>
                </a:srgbClr>
              </a:clrTo>
            </a:clrChange>
          </a:blip>
          <a:srcRect/>
          <a:stretch>
            <a:fillRect/>
          </a:stretch>
        </p:blipFill>
        <p:spPr bwMode="auto">
          <a:xfrm>
            <a:off x="5508104" y="1700808"/>
            <a:ext cx="372899" cy="360040"/>
          </a:xfrm>
          <a:prstGeom prst="rect">
            <a:avLst/>
          </a:prstGeom>
          <a:noFill/>
          <a:ln w="9525">
            <a:noFill/>
            <a:miter lim="800000"/>
            <a:headEnd/>
            <a:tailEnd/>
          </a:ln>
        </p:spPr>
      </p:pic>
      <p:pic>
        <p:nvPicPr>
          <p:cNvPr id="39" name="Picture 2"/>
          <p:cNvPicPr>
            <a:picLocks noChangeAspect="1" noChangeArrowheads="1"/>
          </p:cNvPicPr>
          <p:nvPr/>
        </p:nvPicPr>
        <p:blipFill>
          <a:blip r:embed="rId17" cstate="print"/>
          <a:srcRect/>
          <a:stretch>
            <a:fillRect/>
          </a:stretch>
        </p:blipFill>
        <p:spPr bwMode="auto">
          <a:xfrm>
            <a:off x="5076056" y="3068960"/>
            <a:ext cx="692009" cy="216024"/>
          </a:xfrm>
          <a:prstGeom prst="rect">
            <a:avLst/>
          </a:prstGeom>
          <a:noFill/>
          <a:ln w="9525">
            <a:noFill/>
            <a:miter lim="800000"/>
            <a:headEnd/>
            <a:tailEnd/>
          </a:ln>
        </p:spPr>
      </p:pic>
      <p:pic>
        <p:nvPicPr>
          <p:cNvPr id="40" name="Picture 2" descr="http://safe-img02.olx.com.mx/ui/2/15/20/35551520_1.jpg"/>
          <p:cNvPicPr>
            <a:picLocks noChangeAspect="1" noChangeArrowheads="1"/>
          </p:cNvPicPr>
          <p:nvPr/>
        </p:nvPicPr>
        <p:blipFill>
          <a:blip r:embed="rId18" cstate="print"/>
          <a:srcRect/>
          <a:stretch>
            <a:fillRect/>
          </a:stretch>
        </p:blipFill>
        <p:spPr bwMode="auto">
          <a:xfrm>
            <a:off x="7596336" y="5373216"/>
            <a:ext cx="1518379" cy="792088"/>
          </a:xfrm>
          <a:prstGeom prst="rect">
            <a:avLst/>
          </a:prstGeom>
          <a:noFill/>
        </p:spPr>
      </p:pic>
      <p:pic>
        <p:nvPicPr>
          <p:cNvPr id="41" name="Picture 2"/>
          <p:cNvPicPr>
            <a:picLocks noChangeAspect="1" noChangeArrowheads="1"/>
          </p:cNvPicPr>
          <p:nvPr/>
        </p:nvPicPr>
        <p:blipFill>
          <a:blip r:embed="rId19" cstate="print">
            <a:clrChange>
              <a:clrFrom>
                <a:srgbClr val="FFFFFF"/>
              </a:clrFrom>
              <a:clrTo>
                <a:srgbClr val="FFFFFF">
                  <a:alpha val="0"/>
                </a:srgbClr>
              </a:clrTo>
            </a:clrChange>
          </a:blip>
          <a:srcRect/>
          <a:stretch>
            <a:fillRect/>
          </a:stretch>
        </p:blipFill>
        <p:spPr bwMode="auto">
          <a:xfrm>
            <a:off x="3725437" y="3573016"/>
            <a:ext cx="2862787" cy="1944216"/>
          </a:xfrm>
          <a:prstGeom prst="rect">
            <a:avLst/>
          </a:prstGeom>
          <a:noFill/>
          <a:ln w="9525">
            <a:noFill/>
            <a:miter lim="800000"/>
            <a:headEnd/>
            <a:tailEnd/>
          </a:ln>
        </p:spPr>
      </p:pic>
      <p:sp>
        <p:nvSpPr>
          <p:cNvPr id="42" name="41 CuadroTexto"/>
          <p:cNvSpPr txBox="1"/>
          <p:nvPr/>
        </p:nvSpPr>
        <p:spPr>
          <a:xfrm>
            <a:off x="3068237" y="5385410"/>
            <a:ext cx="3249488" cy="707886"/>
          </a:xfrm>
          <a:prstGeom prst="rect">
            <a:avLst/>
          </a:prstGeom>
          <a:noFill/>
        </p:spPr>
        <p:txBody>
          <a:bodyPr wrap="square" rtlCol="0">
            <a:spAutoFit/>
          </a:bodyPr>
          <a:lstStyle/>
          <a:p>
            <a:r>
              <a:rPr lang="es-MX" sz="1400" b="1" dirty="0" smtClean="0">
                <a:solidFill>
                  <a:schemeClr val="tx1">
                    <a:lumMod val="75000"/>
                    <a:lumOff val="25000"/>
                  </a:schemeClr>
                </a:solidFill>
                <a:effectLst>
                  <a:reflection blurRad="6350" stA="55000" endA="300" endPos="45500" dir="5400000" sy="-100000" algn="bl" rotWithShape="0"/>
                </a:effectLst>
                <a:latin typeface="Arial" pitchFamily="34" charset="0"/>
                <a:cs typeface="Arial" pitchFamily="34" charset="0"/>
              </a:rPr>
              <a:t>Entregas en prácticamente toda la republica sin costo de envío.</a:t>
            </a:r>
          </a:p>
          <a:p>
            <a:pPr>
              <a:buFont typeface="Arial" pitchFamily="34" charset="0"/>
              <a:buChar char="•"/>
            </a:pPr>
            <a:r>
              <a:rPr lang="es-MX" sz="1200" b="1" dirty="0" smtClean="0">
                <a:solidFill>
                  <a:srgbClr val="0000FF"/>
                </a:solidFill>
                <a:effectLst>
                  <a:reflection blurRad="6350" stA="55000" endA="300" endPos="45500" dir="5400000" sy="-100000" algn="bl" rotWithShape="0"/>
                </a:effectLst>
                <a:latin typeface="Arial" pitchFamily="34" charset="0"/>
                <a:cs typeface="Arial" pitchFamily="34" charset="0"/>
              </a:rPr>
              <a:t>Aplica restricciones</a:t>
            </a:r>
          </a:p>
        </p:txBody>
      </p:sp>
      <p:sp>
        <p:nvSpPr>
          <p:cNvPr id="27" name="26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TODO TIPO DE RESTAURANTES, BARES Y ANTROS</a:t>
            </a:r>
            <a:endParaRPr lang="es-MX" sz="2000" b="1" dirty="0">
              <a:ln w="1905"/>
              <a:gradFill>
                <a:gsLst>
                  <a:gs pos="0">
                    <a:srgbClr val="C00000"/>
                  </a:gs>
                  <a:gs pos="78000">
                    <a:srgbClr val="FF0000"/>
                  </a:gs>
                  <a:gs pos="100000">
                    <a:schemeClr val="bg1"/>
                  </a:gs>
                </a:gsLst>
                <a:lin ang="5400000"/>
              </a:gradFill>
              <a:latin typeface="Eras Demi ITC" pitchFamily="34" charset="0"/>
              <a:ea typeface="Dotum" pitchFamily="34" charset="-127"/>
            </a:endParaRPr>
          </a:p>
        </p:txBody>
      </p:sp>
      <p:sp>
        <p:nvSpPr>
          <p:cNvPr id="29" name="Text Box 1"/>
          <p:cNvSpPr txBox="1">
            <a:spLocks noChangeArrowheads="1"/>
          </p:cNvSpPr>
          <p:nvPr/>
        </p:nvSpPr>
        <p:spPr bwMode="auto">
          <a:xfrm>
            <a:off x="-32" y="142852"/>
            <a:ext cx="1852583" cy="7143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1000" b="1" i="0" u="none" strike="noStrike" cap="none" normalizeH="0" baseline="0" dirty="0" smtClean="0">
                <a:ln>
                  <a:noFill/>
                </a:ln>
                <a:solidFill>
                  <a:schemeClr val="tx1"/>
                </a:solidFill>
                <a:effectLst/>
                <a:latin typeface="Cracked Johnnie" pitchFamily="2" charset="0"/>
                <a:cs typeface="Arial" pitchFamily="34" charset="0"/>
              </a:rPr>
              <a:t>Soluciones en Tecnología e Informática de Zamora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MX"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3"/>
          <p:cNvPicPr>
            <a:picLocks noChangeAspect="1" noChangeArrowheads="1"/>
          </p:cNvPicPr>
          <p:nvPr/>
        </p:nvPicPr>
        <p:blipFill>
          <a:blip r:embed="rId3" cstate="print"/>
          <a:srcRect/>
          <a:stretch>
            <a:fillRect/>
          </a:stretch>
        </p:blipFill>
        <p:spPr bwMode="auto">
          <a:xfrm>
            <a:off x="-3461" y="188640"/>
            <a:ext cx="809625" cy="6264696"/>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pic>
        <p:nvPicPr>
          <p:cNvPr id="14" name="Picture 6" descr="http://cache4.asset-cache.net/xc/168810579.jpg?v=1&amp;c=IWSAsset&amp;k=2&amp;d=B53F616F4B95E553657D0C3C667B5B53EFC4ACEA5342EE44D6884ECFFB6CA007"/>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266422" y="4581128"/>
            <a:ext cx="1770074" cy="1584176"/>
          </a:xfrm>
          <a:prstGeom prst="rect">
            <a:avLst/>
          </a:prstGeom>
          <a:noFill/>
        </p:spPr>
      </p:pic>
      <p:sp>
        <p:nvSpPr>
          <p:cNvPr id="25" name="24 Rectángulo"/>
          <p:cNvSpPr/>
          <p:nvPr/>
        </p:nvSpPr>
        <p:spPr>
          <a:xfrm>
            <a:off x="0" y="1117193"/>
            <a:ext cx="9144000" cy="1015663"/>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6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RECOMENDACIONES !</a:t>
            </a:r>
            <a:endParaRPr lang="es-ES" sz="6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6" name="25 CuadroTexto"/>
          <p:cNvSpPr txBox="1"/>
          <p:nvPr/>
        </p:nvSpPr>
        <p:spPr>
          <a:xfrm>
            <a:off x="794532" y="2062589"/>
            <a:ext cx="8349467" cy="646331"/>
          </a:xfrm>
          <a:prstGeom prst="rect">
            <a:avLst/>
          </a:prstGeom>
          <a:noFill/>
        </p:spPr>
        <p:txBody>
          <a:bodyPr wrap="square" rtlCol="0">
            <a:spAutoFit/>
          </a:bodyPr>
          <a:lstStyle/>
          <a:p>
            <a:pPr algn="just"/>
            <a:r>
              <a:rPr lang="es-MX" b="1" dirty="0" smtClean="0"/>
              <a:t>Antes de comprar cualquiera de nuestros sistemas, te recomendamos seguir los siguientes pasos:</a:t>
            </a:r>
          </a:p>
        </p:txBody>
      </p:sp>
      <p:sp>
        <p:nvSpPr>
          <p:cNvPr id="27" name="26 CuadroTexto"/>
          <p:cNvSpPr txBox="1"/>
          <p:nvPr/>
        </p:nvSpPr>
        <p:spPr>
          <a:xfrm>
            <a:off x="971600" y="2852936"/>
            <a:ext cx="8172400" cy="1477328"/>
          </a:xfrm>
          <a:prstGeom prst="rect">
            <a:avLst/>
          </a:prstGeom>
          <a:noFill/>
        </p:spPr>
        <p:txBody>
          <a:bodyPr wrap="square" rtlCol="0">
            <a:spAutoFit/>
          </a:bodyPr>
          <a:lstStyle/>
          <a:p>
            <a:pPr>
              <a:buBlip>
                <a:blip r:embed="rId6"/>
              </a:buBlip>
            </a:pPr>
            <a:r>
              <a:rPr lang="es-MX" sz="1600" b="1" dirty="0" smtClean="0">
                <a:solidFill>
                  <a:srgbClr val="FF0000"/>
                </a:solidFill>
              </a:rPr>
              <a:t> Leer detenidamente toda la información y características del software.</a:t>
            </a:r>
          </a:p>
          <a:p>
            <a:pPr>
              <a:buBlip>
                <a:blip r:embed="rId6"/>
              </a:buBlip>
            </a:pPr>
            <a:r>
              <a:rPr lang="es-MX" sz="1600" dirty="0" smtClean="0"/>
              <a:t> Ver cuidadosamente todos los videos demostrativos proporcionados.</a:t>
            </a:r>
          </a:p>
          <a:p>
            <a:pPr>
              <a:buBlip>
                <a:blip r:embed="rId6"/>
              </a:buBlip>
            </a:pPr>
            <a:r>
              <a:rPr lang="es-MX" sz="1600" dirty="0" smtClean="0"/>
              <a:t> Aclarar todas tus dudas con el departamento de ventas y de soporte.</a:t>
            </a:r>
          </a:p>
          <a:p>
            <a:endParaRPr lang="es-MX" sz="1000" dirty="0" smtClean="0"/>
          </a:p>
          <a:p>
            <a:r>
              <a:rPr lang="es-MX" sz="1600" b="1" dirty="0" smtClean="0"/>
              <a:t>Con esto podrás saber si el sistema se adapta a las necesidades de tu negocio y te asegurarás de realizar una buena compra.</a:t>
            </a:r>
            <a:endParaRPr lang="es-MX" sz="1200" b="1" dirty="0"/>
          </a:p>
        </p:txBody>
      </p:sp>
      <p:sp>
        <p:nvSpPr>
          <p:cNvPr id="20" name="19 CuadroTexto"/>
          <p:cNvSpPr txBox="1"/>
          <p:nvPr/>
        </p:nvSpPr>
        <p:spPr>
          <a:xfrm>
            <a:off x="1691680" y="182782"/>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TODO TIPO DE RESTAURANTES, BARES Y ANTROS</a:t>
            </a:r>
            <a:endParaRPr lang="es-MX" sz="2000" b="1" dirty="0">
              <a:ln w="1905"/>
              <a:gradFill>
                <a:gsLst>
                  <a:gs pos="0">
                    <a:srgbClr val="C00000"/>
                  </a:gs>
                  <a:gs pos="78000">
                    <a:srgbClr val="FF0000"/>
                  </a:gs>
                  <a:gs pos="100000">
                    <a:schemeClr val="bg1"/>
                  </a:gs>
                </a:gsLst>
                <a:lin ang="5400000"/>
              </a:gradFill>
              <a:latin typeface="Eras Demi ITC" pitchFamily="34" charset="0"/>
              <a:ea typeface="Dotum" pitchFamily="34" charset="-127"/>
            </a:endParaRPr>
          </a:p>
        </p:txBody>
      </p:sp>
      <p:sp>
        <p:nvSpPr>
          <p:cNvPr id="43009" name="Text Box 1"/>
          <p:cNvSpPr txBox="1">
            <a:spLocks noChangeArrowheads="1"/>
          </p:cNvSpPr>
          <p:nvPr/>
        </p:nvSpPr>
        <p:spPr bwMode="auto">
          <a:xfrm>
            <a:off x="-32" y="142852"/>
            <a:ext cx="1852583" cy="7143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1000" b="1" i="0" u="none" strike="noStrike" cap="none" normalizeH="0" baseline="0" dirty="0" smtClean="0">
                <a:ln>
                  <a:noFill/>
                </a:ln>
                <a:solidFill>
                  <a:schemeClr val="tx1"/>
                </a:solidFill>
                <a:effectLst/>
                <a:latin typeface="Cracked Johnnie" pitchFamily="2" charset="0"/>
                <a:cs typeface="Arial" pitchFamily="34" charset="0"/>
              </a:rPr>
              <a:t>Soluciones en Tecnología e Informática de Zamora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MX"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3" cstate="print"/>
          <a:srcRect/>
          <a:stretch>
            <a:fillRect/>
          </a:stretch>
        </p:blipFill>
        <p:spPr bwMode="auto">
          <a:xfrm>
            <a:off x="-3461" y="188640"/>
            <a:ext cx="809625" cy="6669360"/>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27" name="Picture 2" descr="http://es.virtualdj.com/images/icon_phone_support.png"/>
          <p:cNvPicPr>
            <a:picLocks noChangeAspect="1" noChangeArrowheads="1"/>
          </p:cNvPicPr>
          <p:nvPr/>
        </p:nvPicPr>
        <p:blipFill>
          <a:blip r:embed="rId4" cstate="print"/>
          <a:srcRect/>
          <a:stretch>
            <a:fillRect/>
          </a:stretch>
        </p:blipFill>
        <p:spPr bwMode="auto">
          <a:xfrm>
            <a:off x="916119" y="2743763"/>
            <a:ext cx="648072" cy="648072"/>
          </a:xfrm>
          <a:prstGeom prst="rect">
            <a:avLst/>
          </a:prstGeom>
          <a:noFill/>
        </p:spPr>
      </p:pic>
      <p:sp>
        <p:nvSpPr>
          <p:cNvPr id="29" name="28 CuadroTexto"/>
          <p:cNvSpPr txBox="1"/>
          <p:nvPr/>
        </p:nvSpPr>
        <p:spPr>
          <a:xfrm>
            <a:off x="1857356" y="2761764"/>
            <a:ext cx="5222388" cy="523220"/>
          </a:xfrm>
          <a:prstGeom prst="rect">
            <a:avLst/>
          </a:prstGeom>
          <a:noFill/>
        </p:spPr>
        <p:txBody>
          <a:bodyPr wrap="square" rtlCol="0">
            <a:spAutoFit/>
          </a:bodyPr>
          <a:lstStyle/>
          <a:p>
            <a:r>
              <a:rPr lang="es-MX" sz="1400" dirty="0" smtClean="0"/>
              <a:t>CEL: (351</a:t>
            </a:r>
            <a:r>
              <a:rPr lang="es-MX" sz="1400" dirty="0" smtClean="0"/>
              <a:t>) 108-09-20   </a:t>
            </a:r>
            <a:r>
              <a:rPr lang="es-MX" sz="1400" dirty="0" smtClean="0"/>
              <a:t>    OFICINA:(351</a:t>
            </a:r>
            <a:r>
              <a:rPr lang="es-MX" sz="1400" dirty="0" smtClean="0"/>
              <a:t>) </a:t>
            </a:r>
            <a:r>
              <a:rPr lang="es-MX" sz="1400" dirty="0" smtClean="0"/>
              <a:t>126-18-15     ID: 30*4*743025        </a:t>
            </a:r>
            <a:endParaRPr lang="es-MX" sz="1400" dirty="0" smtClean="0"/>
          </a:p>
          <a:p>
            <a:endParaRPr lang="es-MX" sz="1400" dirty="0" smtClean="0"/>
          </a:p>
        </p:txBody>
      </p:sp>
      <p:pic>
        <p:nvPicPr>
          <p:cNvPr id="30" name="Picture 4" descr="http://screto.s3.amazonaws.com/uploads/2012/08/correo-electronico.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930410" y="2060848"/>
            <a:ext cx="655564" cy="648072"/>
          </a:xfrm>
          <a:prstGeom prst="rect">
            <a:avLst/>
          </a:prstGeom>
          <a:noFill/>
          <a:effectLst>
            <a:outerShdw blurRad="76200" dir="13500000" sy="23000" kx="1200000" algn="br" rotWithShape="0">
              <a:prstClr val="black">
                <a:alpha val="20000"/>
              </a:prstClr>
            </a:outerShdw>
          </a:effectLst>
        </p:spPr>
      </p:pic>
      <p:sp>
        <p:nvSpPr>
          <p:cNvPr id="32" name="31 CuadroTexto"/>
          <p:cNvSpPr txBox="1"/>
          <p:nvPr/>
        </p:nvSpPr>
        <p:spPr>
          <a:xfrm>
            <a:off x="1870391" y="2215607"/>
            <a:ext cx="4630435" cy="338554"/>
          </a:xfrm>
          <a:prstGeom prst="rect">
            <a:avLst/>
          </a:prstGeom>
          <a:noFill/>
        </p:spPr>
        <p:txBody>
          <a:bodyPr wrap="none" rtlCol="0">
            <a:spAutoFit/>
          </a:bodyPr>
          <a:lstStyle/>
          <a:p>
            <a:r>
              <a:rPr lang="es-MX" sz="1600" dirty="0" smtClean="0">
                <a:hlinkClick r:id="rId6"/>
              </a:rPr>
              <a:t>info@stiz.com.mx</a:t>
            </a:r>
            <a:r>
              <a:rPr lang="es-MX" sz="1600" dirty="0" smtClean="0"/>
              <a:t>            </a:t>
            </a:r>
            <a:r>
              <a:rPr lang="es-MX" sz="1600" dirty="0" smtClean="0">
                <a:hlinkClick r:id="rId7"/>
              </a:rPr>
              <a:t>s</a:t>
            </a:r>
            <a:r>
              <a:rPr lang="es-MX" sz="1600" dirty="0" smtClean="0">
                <a:hlinkClick r:id="rId7"/>
              </a:rPr>
              <a:t>tiz_controles@hotmail.com</a:t>
            </a:r>
            <a:r>
              <a:rPr lang="es-MX" sz="1600" dirty="0" smtClean="0"/>
              <a:t> </a:t>
            </a:r>
            <a:endParaRPr lang="es-MX" sz="1600" dirty="0"/>
          </a:p>
        </p:txBody>
      </p:sp>
      <p:pic>
        <p:nvPicPr>
          <p:cNvPr id="33" name="Picture 6" descr="http://static.indianexpress.com/m-images/Thu%20Oct%2003%202013,%2022:31%20hrs/M_Id_426129_skype_logo.jpg"/>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772103" y="3284984"/>
            <a:ext cx="1227736" cy="744083"/>
          </a:xfrm>
          <a:prstGeom prst="rect">
            <a:avLst/>
          </a:prstGeom>
          <a:noFill/>
        </p:spPr>
      </p:pic>
      <p:sp>
        <p:nvSpPr>
          <p:cNvPr id="43" name="42 CuadroTexto"/>
          <p:cNvSpPr txBox="1"/>
          <p:nvPr/>
        </p:nvSpPr>
        <p:spPr>
          <a:xfrm>
            <a:off x="1876041" y="3450486"/>
            <a:ext cx="4124719" cy="584775"/>
          </a:xfrm>
          <a:prstGeom prst="rect">
            <a:avLst/>
          </a:prstGeom>
          <a:noFill/>
        </p:spPr>
        <p:txBody>
          <a:bodyPr wrap="none" rtlCol="0">
            <a:spAutoFit/>
          </a:bodyPr>
          <a:lstStyle/>
          <a:p>
            <a:r>
              <a:rPr lang="en-US" sz="1600" dirty="0" smtClean="0"/>
              <a:t>ponchos77@hotmail.com          ( ponchiviris77 )</a:t>
            </a:r>
            <a:br>
              <a:rPr lang="en-US" sz="1600" dirty="0" smtClean="0"/>
            </a:br>
            <a:endParaRPr lang="es-MX" sz="1600" dirty="0"/>
          </a:p>
        </p:txBody>
      </p:sp>
      <p:pic>
        <p:nvPicPr>
          <p:cNvPr id="44" name="Picture 6" descr="http://wasanga.com/exitoya/files/2013/07/dominio.jpg"/>
          <p:cNvPicPr>
            <a:picLocks noChangeAspect="1" noChangeArrowheads="1"/>
          </p:cNvPicPr>
          <p:nvPr/>
        </p:nvPicPr>
        <p:blipFill>
          <a:blip r:embed="rId9" cstate="print"/>
          <a:srcRect/>
          <a:stretch>
            <a:fillRect/>
          </a:stretch>
        </p:blipFill>
        <p:spPr bwMode="auto">
          <a:xfrm>
            <a:off x="966683" y="3933056"/>
            <a:ext cx="648072" cy="486054"/>
          </a:xfrm>
          <a:prstGeom prst="rect">
            <a:avLst/>
          </a:prstGeom>
          <a:noFill/>
        </p:spPr>
      </p:pic>
      <p:sp>
        <p:nvSpPr>
          <p:cNvPr id="45" name="44 CuadroTexto"/>
          <p:cNvSpPr txBox="1"/>
          <p:nvPr/>
        </p:nvSpPr>
        <p:spPr>
          <a:xfrm>
            <a:off x="1920262" y="3933056"/>
            <a:ext cx="1651606" cy="338554"/>
          </a:xfrm>
          <a:prstGeom prst="rect">
            <a:avLst/>
          </a:prstGeom>
          <a:noFill/>
        </p:spPr>
        <p:txBody>
          <a:bodyPr wrap="none" rtlCol="0">
            <a:spAutoFit/>
          </a:bodyPr>
          <a:lstStyle/>
          <a:p>
            <a:r>
              <a:rPr lang="es-MX" sz="1600" dirty="0" smtClean="0"/>
              <a:t>www.stiz.com.mx</a:t>
            </a:r>
            <a:endParaRPr lang="es-MX" sz="1600" dirty="0"/>
          </a:p>
        </p:txBody>
      </p:sp>
      <p:pic>
        <p:nvPicPr>
          <p:cNvPr id="52" name="Picture 2" descr="http://kylpy.files.wordpress.com/2013/07/busines.jpg"/>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4898338" y="4300565"/>
            <a:ext cx="4210166" cy="1958781"/>
          </a:xfrm>
          <a:prstGeom prst="rect">
            <a:avLst/>
          </a:prstGeom>
          <a:noFill/>
        </p:spPr>
      </p:pic>
      <p:pic>
        <p:nvPicPr>
          <p:cNvPr id="53" name="Picture 4" descr="http://www.ticweb.es/wp-content/uploads/2013/04/Llamada-a-la-acci%C3%B3n.jpg"/>
          <p:cNvPicPr>
            <a:picLocks noChangeAspect="1" noChangeArrowheads="1"/>
          </p:cNvPicPr>
          <p:nvPr/>
        </p:nvPicPr>
        <p:blipFill>
          <a:blip r:embed="rId11" cstate="print">
            <a:clrChange>
              <a:clrFrom>
                <a:srgbClr val="FFFFFF"/>
              </a:clrFrom>
              <a:clrTo>
                <a:srgbClr val="FFFFFF">
                  <a:alpha val="0"/>
                </a:srgbClr>
              </a:clrTo>
            </a:clrChange>
          </a:blip>
          <a:srcRect/>
          <a:stretch>
            <a:fillRect/>
          </a:stretch>
        </p:blipFill>
        <p:spPr bwMode="auto">
          <a:xfrm>
            <a:off x="6914026" y="2852936"/>
            <a:ext cx="2338494" cy="1800200"/>
          </a:xfrm>
          <a:prstGeom prst="rect">
            <a:avLst/>
          </a:prstGeom>
          <a:noFill/>
        </p:spPr>
      </p:pic>
      <p:sp>
        <p:nvSpPr>
          <p:cNvPr id="54" name="Text Box 30"/>
          <p:cNvSpPr txBox="1">
            <a:spLocks noChangeArrowheads="1"/>
          </p:cNvSpPr>
          <p:nvPr/>
        </p:nvSpPr>
        <p:spPr bwMode="auto">
          <a:xfrm>
            <a:off x="827584" y="1065898"/>
            <a:ext cx="4176464" cy="1077218"/>
          </a:xfrm>
          <a:prstGeom prst="rect">
            <a:avLst/>
          </a:prstGeom>
          <a:noFill/>
          <a:ln w="9525">
            <a:noFill/>
            <a:miter lim="800000"/>
            <a:headEnd/>
            <a:tailEnd/>
          </a:ln>
          <a:effectLst/>
        </p:spPr>
        <p:txBody>
          <a:bodyPr wrap="square">
            <a:spAutoFit/>
          </a:bodyPr>
          <a:lstStyle/>
          <a:p>
            <a:r>
              <a:rPr lang="es-ES" sz="2000" b="1" dirty="0" smtClean="0"/>
              <a:t>Soluciones en tecnología e</a:t>
            </a:r>
          </a:p>
          <a:p>
            <a:r>
              <a:rPr lang="es-ES" sz="2000" b="1" dirty="0" smtClean="0"/>
              <a:t>Informática de Zamora</a:t>
            </a:r>
          </a:p>
          <a:p>
            <a:r>
              <a:rPr lang="es-ES" sz="1200" dirty="0" smtClean="0"/>
              <a:t>Calle Gales # 62, Col. La luneta</a:t>
            </a:r>
          </a:p>
          <a:p>
            <a:r>
              <a:rPr lang="es-ES" sz="1200" dirty="0" smtClean="0"/>
              <a:t>Zamora , Michoacán.  México.</a:t>
            </a:r>
          </a:p>
        </p:txBody>
      </p:sp>
      <p:pic>
        <p:nvPicPr>
          <p:cNvPr id="55" name="Picture 33" descr="poliza1"/>
          <p:cNvPicPr>
            <a:picLocks noChangeAspect="1" noChangeArrowheads="1"/>
          </p:cNvPicPr>
          <p:nvPr/>
        </p:nvPicPr>
        <p:blipFill>
          <a:blip r:embed="rId12" cstate="print">
            <a:clrChange>
              <a:clrFrom>
                <a:srgbClr val="FFFFFF"/>
              </a:clrFrom>
              <a:clrTo>
                <a:srgbClr val="FFFFFF">
                  <a:alpha val="0"/>
                </a:srgbClr>
              </a:clrTo>
            </a:clrChange>
          </a:blip>
          <a:srcRect/>
          <a:stretch>
            <a:fillRect/>
          </a:stretch>
        </p:blipFill>
        <p:spPr bwMode="auto">
          <a:xfrm>
            <a:off x="2445" y="4581128"/>
            <a:ext cx="9144002" cy="2304256"/>
          </a:xfrm>
          <a:prstGeom prst="rect">
            <a:avLst/>
          </a:prstGeom>
          <a:noFill/>
        </p:spPr>
      </p:pic>
      <p:sp>
        <p:nvSpPr>
          <p:cNvPr id="25" name="24 CuadroTexto"/>
          <p:cNvSpPr txBox="1"/>
          <p:nvPr/>
        </p:nvSpPr>
        <p:spPr>
          <a:xfrm>
            <a:off x="1691680" y="20083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TODO TIPO DE RESTAURANTES, BARES Y ANTROS</a:t>
            </a:r>
            <a:endParaRPr lang="es-MX" sz="2000" b="1" dirty="0">
              <a:ln w="1905"/>
              <a:gradFill>
                <a:gsLst>
                  <a:gs pos="0">
                    <a:srgbClr val="C00000"/>
                  </a:gs>
                  <a:gs pos="78000">
                    <a:srgbClr val="FF0000"/>
                  </a:gs>
                  <a:gs pos="100000">
                    <a:schemeClr val="bg1"/>
                  </a:gs>
                </a:gsLst>
                <a:lin ang="5400000"/>
              </a:gradFill>
              <a:latin typeface="Eras Demi ITC" pitchFamily="34" charset="0"/>
              <a:ea typeface="Dotum" pitchFamily="34" charset="-127"/>
            </a:endParaRPr>
          </a:p>
        </p:txBody>
      </p:sp>
      <p:sp>
        <p:nvSpPr>
          <p:cNvPr id="26" name="Text Box 1"/>
          <p:cNvSpPr txBox="1">
            <a:spLocks noChangeArrowheads="1"/>
          </p:cNvSpPr>
          <p:nvPr/>
        </p:nvSpPr>
        <p:spPr bwMode="auto">
          <a:xfrm>
            <a:off x="-32" y="142852"/>
            <a:ext cx="1852583" cy="7143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1000" b="1" i="0" u="none" strike="noStrike" cap="none" normalizeH="0" baseline="0" dirty="0" smtClean="0">
                <a:ln>
                  <a:noFill/>
                </a:ln>
                <a:solidFill>
                  <a:schemeClr val="tx1"/>
                </a:solidFill>
                <a:effectLst/>
                <a:latin typeface="Cracked Johnnie" pitchFamily="2" charset="0"/>
                <a:cs typeface="Arial" pitchFamily="34" charset="0"/>
              </a:rPr>
              <a:t>Soluciones en Tecnología e Informática de Zamora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MX"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3"/>
          <p:cNvPicPr>
            <a:picLocks noChangeAspect="1" noChangeArrowheads="1"/>
          </p:cNvPicPr>
          <p:nvPr/>
        </p:nvPicPr>
        <p:blipFill>
          <a:blip r:embed="rId3" cstate="print"/>
          <a:srcRect/>
          <a:stretch>
            <a:fillRect/>
          </a:stretch>
        </p:blipFill>
        <p:spPr bwMode="auto">
          <a:xfrm>
            <a:off x="-3461" y="188640"/>
            <a:ext cx="809625" cy="6264696"/>
          </a:xfrm>
          <a:prstGeom prst="rect">
            <a:avLst/>
          </a:prstGeom>
          <a:noFill/>
          <a:ln w="9525">
            <a:noFill/>
            <a:miter lim="800000"/>
            <a:headEnd/>
            <a:tailEnd/>
          </a:ln>
        </p:spPr>
      </p:pic>
      <p:pic>
        <p:nvPicPr>
          <p:cNvPr id="24" name="Picture 2" descr="http://www.lu-koper.si/UserFiles/1080/Image/MP900399492%5b1%5d.JPG"/>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3836554" y="1052736"/>
            <a:ext cx="5305001" cy="5217627"/>
          </a:xfrm>
          <a:prstGeom prst="rect">
            <a:avLst/>
          </a:prstGeom>
          <a:noFill/>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17" name="16 Rectángulo"/>
          <p:cNvSpPr/>
          <p:nvPr/>
        </p:nvSpPr>
        <p:spPr>
          <a:xfrm>
            <a:off x="755576" y="1268760"/>
            <a:ext cx="8453083"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contourClr>
                <a:schemeClr val="accent2">
                  <a:shade val="75000"/>
                </a:schemeClr>
              </a:contourClr>
            </a:sp3d>
          </a:bodyPr>
          <a:lstStyle/>
          <a:p>
            <a:pPr>
              <a:buFont typeface="Courier New" pitchFamily="49" charset="0"/>
              <a:buChar char="o"/>
            </a:pPr>
            <a:r>
              <a:rPr lang="es-ES" sz="2800" b="1" dirty="0" smtClean="0">
                <a:ln w="11430">
                  <a:solidFill>
                    <a:schemeClr val="tx1"/>
                  </a:solidFill>
                </a:ln>
                <a:effectLst>
                  <a:glow rad="63500">
                    <a:schemeClr val="accent2">
                      <a:satMod val="175000"/>
                      <a:alpha val="40000"/>
                    </a:schemeClr>
                  </a:glow>
                </a:effectLst>
              </a:rPr>
              <a:t> Aún sigues haciendo tus cortes de caja manualmente?</a:t>
            </a:r>
            <a:endParaRPr lang="es-ES" sz="2800" b="1" dirty="0">
              <a:ln w="11430">
                <a:solidFill>
                  <a:schemeClr val="tx1"/>
                </a:solidFill>
              </a:ln>
              <a:effectLst>
                <a:glow rad="63500">
                  <a:schemeClr val="accent2">
                    <a:satMod val="175000"/>
                    <a:alpha val="40000"/>
                  </a:schemeClr>
                </a:glow>
              </a:effectLst>
            </a:endParaRPr>
          </a:p>
        </p:txBody>
      </p:sp>
      <p:sp>
        <p:nvSpPr>
          <p:cNvPr id="20" name="19 Rectángulo"/>
          <p:cNvSpPr/>
          <p:nvPr/>
        </p:nvSpPr>
        <p:spPr>
          <a:xfrm>
            <a:off x="755576" y="2114853"/>
            <a:ext cx="8280920" cy="954107"/>
          </a:xfrm>
          <a:prstGeom prst="rect">
            <a:avLst/>
          </a:prstGeom>
          <a:noFill/>
        </p:spPr>
        <p:txBody>
          <a:bodyPr wrap="square" lIns="91440" tIns="45720" rIns="91440" bIns="45720">
            <a:spAutoFit/>
            <a:scene3d>
              <a:camera prst="orthographicFront"/>
              <a:lightRig rig="flat" dir="tl">
                <a:rot lat="0" lon="0" rev="6600000"/>
              </a:lightRig>
            </a:scene3d>
            <a:sp3d extrusionH="25400" contourW="8890">
              <a:contourClr>
                <a:schemeClr val="accent2">
                  <a:shade val="75000"/>
                </a:schemeClr>
              </a:contourClr>
            </a:sp3d>
          </a:bodyPr>
          <a:lstStyle/>
          <a:p>
            <a:pPr>
              <a:buFont typeface="Courier New" pitchFamily="49" charset="0"/>
              <a:buChar char="o"/>
            </a:pPr>
            <a:r>
              <a:rPr lang="es-ES" sz="2800" b="1" dirty="0" smtClean="0">
                <a:ln w="11430">
                  <a:solidFill>
                    <a:schemeClr val="tx1"/>
                  </a:solidFill>
                </a:ln>
                <a:effectLst>
                  <a:glow rad="63500">
                    <a:schemeClr val="accent2">
                      <a:satMod val="175000"/>
                      <a:alpha val="40000"/>
                    </a:schemeClr>
                  </a:glow>
                </a:effectLst>
              </a:rPr>
              <a:t> Tienes que sumar todas tus notas para saber cuánto vendiste al día, a la semana o al mes?</a:t>
            </a:r>
          </a:p>
        </p:txBody>
      </p:sp>
      <p:sp>
        <p:nvSpPr>
          <p:cNvPr id="21" name="20 Rectángulo"/>
          <p:cNvSpPr/>
          <p:nvPr/>
        </p:nvSpPr>
        <p:spPr>
          <a:xfrm>
            <a:off x="755576" y="3409836"/>
            <a:ext cx="5057946" cy="52322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contourClr>
                <a:schemeClr val="accent2">
                  <a:shade val="75000"/>
                </a:schemeClr>
              </a:contourClr>
            </a:sp3d>
          </a:bodyPr>
          <a:lstStyle/>
          <a:p>
            <a:pPr>
              <a:buFont typeface="Courier New" pitchFamily="49" charset="0"/>
              <a:buChar char="o"/>
            </a:pPr>
            <a:r>
              <a:rPr lang="es-ES" sz="2800" b="1" dirty="0" smtClean="0">
                <a:ln w="11430">
                  <a:solidFill>
                    <a:schemeClr val="tx1"/>
                  </a:solidFill>
                </a:ln>
                <a:effectLst>
                  <a:glow rad="63500">
                    <a:schemeClr val="accent2">
                      <a:satMod val="175000"/>
                      <a:alpha val="40000"/>
                    </a:schemeClr>
                  </a:glow>
                </a:effectLst>
              </a:rPr>
              <a:t> Sabes cuánto tiempo pierdes?</a:t>
            </a:r>
          </a:p>
        </p:txBody>
      </p:sp>
      <p:sp>
        <p:nvSpPr>
          <p:cNvPr id="22" name="21 Rectángulo"/>
          <p:cNvSpPr/>
          <p:nvPr/>
        </p:nvSpPr>
        <p:spPr>
          <a:xfrm>
            <a:off x="755576" y="5282044"/>
            <a:ext cx="6138066" cy="52322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contourClr>
                <a:schemeClr val="accent2">
                  <a:shade val="75000"/>
                </a:schemeClr>
              </a:contourClr>
            </a:sp3d>
          </a:bodyPr>
          <a:lstStyle/>
          <a:p>
            <a:pPr>
              <a:buFont typeface="Courier New" pitchFamily="49" charset="0"/>
              <a:buChar char="o"/>
            </a:pPr>
            <a:r>
              <a:rPr lang="es-ES" sz="2800" b="1" dirty="0" smtClean="0">
                <a:ln w="11430">
                  <a:solidFill>
                    <a:schemeClr val="tx1"/>
                  </a:solidFill>
                </a:ln>
                <a:effectLst>
                  <a:glow rad="63500">
                    <a:schemeClr val="accent2">
                      <a:satMod val="175000"/>
                      <a:alpha val="40000"/>
                    </a:schemeClr>
                  </a:glow>
                </a:effectLst>
              </a:rPr>
              <a:t> Sabes cuánto dinero pierdes?</a:t>
            </a:r>
          </a:p>
        </p:txBody>
      </p:sp>
      <p:sp>
        <p:nvSpPr>
          <p:cNvPr id="23" name="22 Rectángulo"/>
          <p:cNvSpPr/>
          <p:nvPr/>
        </p:nvSpPr>
        <p:spPr>
          <a:xfrm>
            <a:off x="772962" y="4345940"/>
            <a:ext cx="5400600" cy="52322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contourClr>
                <a:schemeClr val="accent2">
                  <a:shade val="75000"/>
                </a:schemeClr>
              </a:contourClr>
            </a:sp3d>
          </a:bodyPr>
          <a:lstStyle/>
          <a:p>
            <a:pPr>
              <a:buFont typeface="Courier New" pitchFamily="49" charset="0"/>
              <a:buChar char="o"/>
            </a:pPr>
            <a:r>
              <a:rPr lang="es-ES" sz="2800" b="1" dirty="0" smtClean="0">
                <a:ln w="11430">
                  <a:solidFill>
                    <a:schemeClr val="tx1"/>
                  </a:solidFill>
                </a:ln>
                <a:effectLst>
                  <a:glow rad="63500">
                    <a:schemeClr val="accent2">
                      <a:satMod val="175000"/>
                      <a:alpha val="40000"/>
                    </a:schemeClr>
                  </a:glow>
                </a:effectLst>
              </a:rPr>
              <a:t> Sabes cuanta mercancía pierdes?</a:t>
            </a:r>
          </a:p>
        </p:txBody>
      </p:sp>
      <p:sp>
        <p:nvSpPr>
          <p:cNvPr id="14" name="13 CuadroTexto"/>
          <p:cNvSpPr txBox="1"/>
          <p:nvPr/>
        </p:nvSpPr>
        <p:spPr>
          <a:xfrm>
            <a:off x="1691680" y="182782"/>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TODO TIPO DE RESTAURANTES, BARES Y ANTROS</a:t>
            </a:r>
            <a:endParaRPr lang="es-MX" sz="2000" b="1" dirty="0">
              <a:ln w="1905"/>
              <a:gradFill>
                <a:gsLst>
                  <a:gs pos="0">
                    <a:srgbClr val="C00000"/>
                  </a:gs>
                  <a:gs pos="78000">
                    <a:srgbClr val="FF0000"/>
                  </a:gs>
                  <a:gs pos="100000">
                    <a:schemeClr val="bg1"/>
                  </a:gs>
                </a:gsLst>
                <a:lin ang="5400000"/>
              </a:gradFill>
              <a:latin typeface="Eras Demi ITC" pitchFamily="34" charset="0"/>
              <a:ea typeface="Dotum" pitchFamily="34" charset="-127"/>
            </a:endParaRPr>
          </a:p>
        </p:txBody>
      </p:sp>
      <p:sp>
        <p:nvSpPr>
          <p:cNvPr id="26" name="Text Box 1"/>
          <p:cNvSpPr txBox="1">
            <a:spLocks noChangeArrowheads="1"/>
          </p:cNvSpPr>
          <p:nvPr/>
        </p:nvSpPr>
        <p:spPr bwMode="auto">
          <a:xfrm>
            <a:off x="-32" y="142852"/>
            <a:ext cx="1852583" cy="7143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1000" b="1" i="0" u="none" strike="noStrike" cap="none" normalizeH="0" baseline="0" dirty="0" smtClean="0">
                <a:ln>
                  <a:noFill/>
                </a:ln>
                <a:solidFill>
                  <a:schemeClr val="tx1"/>
                </a:solidFill>
                <a:effectLst/>
                <a:latin typeface="Cracked Johnnie" pitchFamily="2" charset="0"/>
                <a:cs typeface="Arial" pitchFamily="34" charset="0"/>
              </a:rPr>
              <a:t>Soluciones en Tecnología e Informática de Zamora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MX"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3" cstate="print"/>
          <a:srcRect/>
          <a:stretch>
            <a:fillRect/>
          </a:stretch>
        </p:blipFill>
        <p:spPr bwMode="auto">
          <a:xfrm>
            <a:off x="-3461" y="188640"/>
            <a:ext cx="809625" cy="6264696"/>
          </a:xfrm>
          <a:prstGeom prst="rect">
            <a:avLst/>
          </a:prstGeom>
          <a:noFill/>
          <a:ln w="9525">
            <a:noFill/>
            <a:miter lim="800000"/>
            <a:headEnd/>
            <a:tailEnd/>
          </a:ln>
        </p:spPr>
      </p:pic>
      <p:pic>
        <p:nvPicPr>
          <p:cNvPr id="10" name="Picture 7" descr="http://www.cryma.es/images/p034_1_04.jpg"/>
          <p:cNvPicPr>
            <a:picLocks noChangeAspect="1" noChangeArrowheads="1"/>
          </p:cNvPicPr>
          <p:nvPr/>
        </p:nvPicPr>
        <p:blipFill>
          <a:blip r:embed="rId4" cstate="print"/>
          <a:srcRect/>
          <a:stretch>
            <a:fillRect/>
          </a:stretch>
        </p:blipFill>
        <p:spPr bwMode="auto">
          <a:xfrm>
            <a:off x="5818170" y="3068960"/>
            <a:ext cx="3310409" cy="3240360"/>
          </a:xfrm>
          <a:prstGeom prst="rect">
            <a:avLst/>
          </a:prstGeom>
          <a:noFill/>
        </p:spPr>
      </p:pic>
      <p:pic>
        <p:nvPicPr>
          <p:cNvPr id="14" name="Picture 10"/>
          <p:cNvPicPr>
            <a:picLocks noChangeAspect="1" noChangeArrowheads="1"/>
          </p:cNvPicPr>
          <p:nvPr/>
        </p:nvPicPr>
        <p:blipFill>
          <a:blip r:embed="rId5" cstate="print"/>
          <a:srcRect/>
          <a:stretch>
            <a:fillRect/>
          </a:stretch>
        </p:blipFill>
        <p:spPr bwMode="auto">
          <a:xfrm>
            <a:off x="3333913" y="3068404"/>
            <a:ext cx="2808312" cy="3212976"/>
          </a:xfrm>
          <a:prstGeom prst="rect">
            <a:avLst/>
          </a:prstGeom>
          <a:noFill/>
          <a:ln w="9525">
            <a:noFill/>
            <a:miter lim="800000"/>
            <a:headEnd/>
            <a:tailEnd/>
          </a:ln>
        </p:spPr>
      </p:pic>
      <p:pic>
        <p:nvPicPr>
          <p:cNvPr id="11" name="Picture 3"/>
          <p:cNvPicPr>
            <a:picLocks noChangeAspect="1" noChangeArrowheads="1"/>
          </p:cNvPicPr>
          <p:nvPr/>
        </p:nvPicPr>
        <p:blipFill>
          <a:blip r:embed="rId6" cstate="print"/>
          <a:srcRect/>
          <a:stretch>
            <a:fillRect/>
          </a:stretch>
        </p:blipFill>
        <p:spPr bwMode="auto">
          <a:xfrm>
            <a:off x="805006" y="1086582"/>
            <a:ext cx="3345287" cy="5222738"/>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pic>
        <p:nvPicPr>
          <p:cNvPr id="12" name="Picture 2"/>
          <p:cNvPicPr>
            <a:picLocks noChangeAspect="1" noChangeArrowheads="1"/>
          </p:cNvPicPr>
          <p:nvPr/>
        </p:nvPicPr>
        <p:blipFill>
          <a:blip r:embed="rId8" cstate="print"/>
          <a:srcRect/>
          <a:stretch>
            <a:fillRect/>
          </a:stretch>
        </p:blipFill>
        <p:spPr bwMode="auto">
          <a:xfrm>
            <a:off x="4153378" y="1086582"/>
            <a:ext cx="4983066" cy="2054386"/>
          </a:xfrm>
          <a:prstGeom prst="rect">
            <a:avLst/>
          </a:prstGeom>
          <a:noFill/>
          <a:ln w="9525">
            <a:noFill/>
            <a:miter lim="800000"/>
            <a:headEnd/>
            <a:tailEnd/>
          </a:ln>
        </p:spPr>
      </p:pic>
      <p:pic>
        <p:nvPicPr>
          <p:cNvPr id="13" name="Picture 3" descr="D:\BDKSistemas\Productos\cajaRest1.png"/>
          <p:cNvPicPr>
            <a:picLocks noChangeAspect="1" noChangeArrowheads="1"/>
          </p:cNvPicPr>
          <p:nvPr/>
        </p:nvPicPr>
        <p:blipFill>
          <a:blip r:embed="rId9" cstate="print"/>
          <a:srcRect/>
          <a:stretch>
            <a:fillRect/>
          </a:stretch>
        </p:blipFill>
        <p:spPr bwMode="auto">
          <a:xfrm>
            <a:off x="2843808" y="5085184"/>
            <a:ext cx="1224136" cy="1419288"/>
          </a:xfrm>
          <a:prstGeom prst="rect">
            <a:avLst/>
          </a:prstGeom>
          <a:noFill/>
        </p:spPr>
      </p:pic>
      <p:sp>
        <p:nvSpPr>
          <p:cNvPr id="16" name="15 Rectángulo"/>
          <p:cNvSpPr/>
          <p:nvPr/>
        </p:nvSpPr>
        <p:spPr>
          <a:xfrm>
            <a:off x="0" y="630028"/>
            <a:ext cx="9144000" cy="461665"/>
          </a:xfrm>
          <a:prstGeom prst="rect">
            <a:avLst/>
          </a:prstGeom>
          <a:noFill/>
        </p:spPr>
        <p:txBody>
          <a:bodyPr wrap="square" lIns="91440" tIns="45720" rIns="91440" bIns="45720">
            <a:spAutoFit/>
          </a:bodyPr>
          <a:lstStyle/>
          <a:p>
            <a:pPr algn="r"/>
            <a:r>
              <a:rPr lang="es-ES" sz="2400" dirty="0" smtClean="0">
                <a:ln w="18415" cmpd="sng">
                  <a:solidFill>
                    <a:schemeClr val="tx1"/>
                  </a:solidFill>
                  <a:prstDash val="solid"/>
                </a:ln>
                <a:effectLst>
                  <a:outerShdw blurRad="63500" dir="3600000" algn="tl" rotWithShape="0">
                    <a:srgbClr val="000000">
                      <a:alpha val="70000"/>
                    </a:srgbClr>
                  </a:outerShdw>
                </a:effectLst>
              </a:rPr>
              <a:t>Ideal para:</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sp>
        <p:nvSpPr>
          <p:cNvPr id="20" name="19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TODO TIPO DE RESTAURANTES, BARES Y ANTROS</a:t>
            </a:r>
            <a:endParaRPr lang="es-MX" sz="2000" b="1" dirty="0">
              <a:ln w="1905"/>
              <a:gradFill>
                <a:gsLst>
                  <a:gs pos="0">
                    <a:srgbClr val="C00000"/>
                  </a:gs>
                  <a:gs pos="78000">
                    <a:srgbClr val="FF0000"/>
                  </a:gs>
                  <a:gs pos="100000">
                    <a:schemeClr val="bg1"/>
                  </a:gs>
                </a:gsLst>
                <a:lin ang="5400000"/>
              </a:gradFill>
              <a:latin typeface="Eras Demi ITC" pitchFamily="34" charset="0"/>
              <a:ea typeface="Dotum" pitchFamily="34" charset="-127"/>
            </a:endParaRPr>
          </a:p>
        </p:txBody>
      </p:sp>
      <p:sp>
        <p:nvSpPr>
          <p:cNvPr id="21" name="Text Box 1"/>
          <p:cNvSpPr txBox="1">
            <a:spLocks noChangeArrowheads="1"/>
          </p:cNvSpPr>
          <p:nvPr/>
        </p:nvSpPr>
        <p:spPr bwMode="auto">
          <a:xfrm>
            <a:off x="-32" y="142852"/>
            <a:ext cx="1852583" cy="7143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1000" b="1" i="0" u="none" strike="noStrike" cap="none" normalizeH="0" baseline="0" dirty="0" smtClean="0">
                <a:ln>
                  <a:noFill/>
                </a:ln>
                <a:solidFill>
                  <a:schemeClr val="tx1"/>
                </a:solidFill>
                <a:effectLst/>
                <a:latin typeface="Cracked Johnnie" pitchFamily="2" charset="0"/>
                <a:cs typeface="Arial" pitchFamily="34" charset="0"/>
              </a:rPr>
              <a:t>Soluciones en Tecnología e Informática de Zamora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MX"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3" cstate="print"/>
          <a:srcRect/>
          <a:stretch>
            <a:fillRect/>
          </a:stretch>
        </p:blipFill>
        <p:spPr bwMode="auto">
          <a:xfrm>
            <a:off x="-3461" y="188640"/>
            <a:ext cx="809625" cy="6264696"/>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pic>
        <p:nvPicPr>
          <p:cNvPr id="13" name="Picture 3" descr="D:\BDKSistemas\Productos\cajaRest1.png"/>
          <p:cNvPicPr>
            <a:picLocks noChangeAspect="1" noChangeArrowheads="1"/>
          </p:cNvPicPr>
          <p:nvPr/>
        </p:nvPicPr>
        <p:blipFill>
          <a:blip r:embed="rId5" cstate="print"/>
          <a:srcRect/>
          <a:stretch>
            <a:fillRect/>
          </a:stretch>
        </p:blipFill>
        <p:spPr bwMode="auto">
          <a:xfrm>
            <a:off x="8279904" y="1196752"/>
            <a:ext cx="864096" cy="1001850"/>
          </a:xfrm>
          <a:prstGeom prst="rect">
            <a:avLst/>
          </a:prstGeom>
          <a:noFill/>
        </p:spPr>
      </p:pic>
      <p:sp>
        <p:nvSpPr>
          <p:cNvPr id="16" name="15 Rectángulo"/>
          <p:cNvSpPr/>
          <p:nvPr/>
        </p:nvSpPr>
        <p:spPr>
          <a:xfrm>
            <a:off x="0" y="630028"/>
            <a:ext cx="9144000" cy="461665"/>
          </a:xfrm>
          <a:prstGeom prst="rect">
            <a:avLst/>
          </a:prstGeom>
          <a:noFill/>
        </p:spPr>
        <p:txBody>
          <a:bodyPr wrap="square" lIns="91440" tIns="45720" rIns="91440" bIns="45720">
            <a:spAutoFit/>
          </a:bodyPr>
          <a:lstStyle/>
          <a:p>
            <a:pPr algn="r"/>
            <a:r>
              <a:rPr lang="es-ES" sz="2400" dirty="0" smtClean="0">
                <a:ln w="18415" cmpd="sng">
                  <a:solidFill>
                    <a:schemeClr val="tx1"/>
                  </a:solidFill>
                  <a:prstDash val="solid"/>
                </a:ln>
                <a:effectLst>
                  <a:outerShdw blurRad="63500" dir="3600000" algn="tl" rotWithShape="0">
                    <a:srgbClr val="000000">
                      <a:alpha val="70000"/>
                    </a:srgbClr>
                  </a:outerShdw>
                </a:effectLst>
              </a:rPr>
              <a:t>Principales características:</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pic>
        <p:nvPicPr>
          <p:cNvPr id="20" name="Picture 3"/>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1187624" y="1129514"/>
            <a:ext cx="7070064" cy="5068841"/>
          </a:xfrm>
          <a:prstGeom prst="rect">
            <a:avLst/>
          </a:prstGeom>
          <a:noFill/>
          <a:ln w="9525">
            <a:noFill/>
            <a:miter lim="800000"/>
            <a:headEnd/>
            <a:tailEnd/>
          </a:ln>
        </p:spPr>
      </p:pic>
      <p:pic>
        <p:nvPicPr>
          <p:cNvPr id="21" name="Picture 3"/>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7528809" y="5616624"/>
            <a:ext cx="1507687" cy="908720"/>
          </a:xfrm>
          <a:prstGeom prst="rect">
            <a:avLst/>
          </a:prstGeom>
          <a:noFill/>
          <a:ln w="9525">
            <a:noFill/>
            <a:miter lim="800000"/>
            <a:headEnd/>
            <a:tailEnd/>
          </a:ln>
        </p:spPr>
      </p:pic>
      <p:sp>
        <p:nvSpPr>
          <p:cNvPr id="22" name="21 CuadroTexto"/>
          <p:cNvSpPr txBox="1"/>
          <p:nvPr/>
        </p:nvSpPr>
        <p:spPr>
          <a:xfrm>
            <a:off x="2771800" y="6237312"/>
            <a:ext cx="5184576" cy="646331"/>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s-MX"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gency FB" pitchFamily="34" charset="0"/>
              </a:rPr>
              <a:t>Facturación electrónica</a:t>
            </a:r>
          </a:p>
        </p:txBody>
      </p:sp>
      <p:sp>
        <p:nvSpPr>
          <p:cNvPr id="14" name="13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TODO TIPO DE RESTAURANTES, BARES Y ANTROS</a:t>
            </a:r>
            <a:endParaRPr lang="es-MX" sz="2000" b="1" dirty="0">
              <a:ln w="1905"/>
              <a:gradFill>
                <a:gsLst>
                  <a:gs pos="0">
                    <a:srgbClr val="C00000"/>
                  </a:gs>
                  <a:gs pos="78000">
                    <a:srgbClr val="FF0000"/>
                  </a:gs>
                  <a:gs pos="100000">
                    <a:schemeClr val="bg1"/>
                  </a:gs>
                </a:gsLst>
                <a:lin ang="5400000"/>
              </a:gradFill>
              <a:latin typeface="Eras Demi ITC" pitchFamily="34" charset="0"/>
              <a:ea typeface="Dotum" pitchFamily="34" charset="-127"/>
            </a:endParaRPr>
          </a:p>
        </p:txBody>
      </p:sp>
      <p:sp>
        <p:nvSpPr>
          <p:cNvPr id="23" name="Text Box 1"/>
          <p:cNvSpPr txBox="1">
            <a:spLocks noChangeArrowheads="1"/>
          </p:cNvSpPr>
          <p:nvPr/>
        </p:nvSpPr>
        <p:spPr bwMode="auto">
          <a:xfrm>
            <a:off x="-32" y="142852"/>
            <a:ext cx="1852583" cy="7143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1000" b="1" i="0" u="none" strike="noStrike" cap="none" normalizeH="0" baseline="0" dirty="0" smtClean="0">
                <a:ln>
                  <a:noFill/>
                </a:ln>
                <a:solidFill>
                  <a:schemeClr val="tx1"/>
                </a:solidFill>
                <a:effectLst/>
                <a:latin typeface="Cracked Johnnie" pitchFamily="2" charset="0"/>
                <a:cs typeface="Arial" pitchFamily="34" charset="0"/>
              </a:rPr>
              <a:t>Soluciones en Tecnología e Informática de Zamora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MX"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11" descr="http://mobiliariorestaurantero.com/media/cocina_central.JPG"/>
          <p:cNvPicPr>
            <a:picLocks noChangeAspect="1" noChangeArrowheads="1"/>
          </p:cNvPicPr>
          <p:nvPr/>
        </p:nvPicPr>
        <p:blipFill>
          <a:blip r:embed="rId3" cstate="print"/>
          <a:srcRect/>
          <a:stretch>
            <a:fillRect/>
          </a:stretch>
        </p:blipFill>
        <p:spPr bwMode="auto">
          <a:xfrm>
            <a:off x="3971580" y="1052736"/>
            <a:ext cx="2256604" cy="1944216"/>
          </a:xfrm>
          <a:prstGeom prst="rect">
            <a:avLst/>
          </a:prstGeom>
          <a:noFill/>
        </p:spPr>
      </p:pic>
      <p:pic>
        <p:nvPicPr>
          <p:cNvPr id="17" name="Picture 3"/>
          <p:cNvPicPr>
            <a:picLocks noChangeAspect="1" noChangeArrowheads="1"/>
          </p:cNvPicPr>
          <p:nvPr/>
        </p:nvPicPr>
        <p:blipFill>
          <a:blip r:embed="rId4" cstate="print"/>
          <a:srcRect/>
          <a:stretch>
            <a:fillRect/>
          </a:stretch>
        </p:blipFill>
        <p:spPr bwMode="auto">
          <a:xfrm>
            <a:off x="-3461" y="188640"/>
            <a:ext cx="809625" cy="6264696"/>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16" name="15 Rectángulo"/>
          <p:cNvSpPr/>
          <p:nvPr/>
        </p:nvSpPr>
        <p:spPr>
          <a:xfrm>
            <a:off x="0" y="630028"/>
            <a:ext cx="9144000" cy="461665"/>
          </a:xfrm>
          <a:prstGeom prst="rect">
            <a:avLst/>
          </a:prstGeom>
          <a:noFill/>
        </p:spPr>
        <p:txBody>
          <a:bodyPr wrap="square" lIns="91440" tIns="45720" rIns="91440" bIns="45720">
            <a:spAutoFit/>
          </a:bodyPr>
          <a:lstStyle/>
          <a:p>
            <a:pPr algn="r"/>
            <a:r>
              <a:rPr lang="es-ES" sz="2400" dirty="0" smtClean="0">
                <a:ln w="18415" cmpd="sng">
                  <a:solidFill>
                    <a:schemeClr val="tx1"/>
                  </a:solidFill>
                  <a:prstDash val="solid"/>
                </a:ln>
                <a:effectLst>
                  <a:outerShdw blurRad="63500" dir="3600000" algn="tl" rotWithShape="0">
                    <a:srgbClr val="000000">
                      <a:alpha val="70000"/>
                    </a:srgbClr>
                  </a:outerShdw>
                </a:effectLst>
              </a:rPr>
              <a:t>Versión STANDAR:</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sp>
        <p:nvSpPr>
          <p:cNvPr id="14" name="13 CuadroTexto"/>
          <p:cNvSpPr txBox="1"/>
          <p:nvPr/>
        </p:nvSpPr>
        <p:spPr>
          <a:xfrm>
            <a:off x="3131840" y="1268760"/>
            <a:ext cx="1021177" cy="400110"/>
          </a:xfrm>
          <a:prstGeom prst="rect">
            <a:avLst/>
          </a:prstGeom>
          <a:solidFill>
            <a:srgbClr val="FF0000"/>
          </a:solidFill>
        </p:spPr>
        <p:style>
          <a:lnRef idx="0">
            <a:schemeClr val="accent2"/>
          </a:lnRef>
          <a:fillRef idx="3">
            <a:schemeClr val="accent2"/>
          </a:fillRef>
          <a:effectRef idx="3">
            <a:schemeClr val="accent2"/>
          </a:effectRef>
          <a:fontRef idx="minor">
            <a:schemeClr val="lt1"/>
          </a:fontRef>
        </p:style>
        <p:txBody>
          <a:bodyPr wrap="none" rtlCol="0">
            <a:spAutoFit/>
          </a:bodyPr>
          <a:lstStyle/>
          <a:p>
            <a:r>
              <a:rPr lang="es-MX" sz="2000" b="1" dirty="0" smtClean="0"/>
              <a:t>COCINA</a:t>
            </a:r>
            <a:endParaRPr lang="es-MX" sz="2000" b="1" dirty="0"/>
          </a:p>
        </p:txBody>
      </p:sp>
      <p:pic>
        <p:nvPicPr>
          <p:cNvPr id="24" name="Picture 1"/>
          <p:cNvPicPr>
            <a:picLocks noChangeAspect="1" noChangeArrowheads="1"/>
          </p:cNvPicPr>
          <p:nvPr/>
        </p:nvPicPr>
        <p:blipFill>
          <a:blip r:embed="rId6" cstate="print">
            <a:clrChange>
              <a:clrFrom>
                <a:srgbClr val="FDFDFD"/>
              </a:clrFrom>
              <a:clrTo>
                <a:srgbClr val="FDFDFD">
                  <a:alpha val="0"/>
                </a:srgbClr>
              </a:clrTo>
            </a:clrChange>
          </a:blip>
          <a:srcRect/>
          <a:stretch>
            <a:fillRect/>
          </a:stretch>
        </p:blipFill>
        <p:spPr bwMode="auto">
          <a:xfrm>
            <a:off x="971600" y="4458047"/>
            <a:ext cx="3257550" cy="1419225"/>
          </a:xfrm>
          <a:prstGeom prst="rect">
            <a:avLst/>
          </a:prstGeom>
          <a:noFill/>
          <a:ln w="9525">
            <a:noFill/>
            <a:miter lim="800000"/>
            <a:headEnd/>
            <a:tailEnd/>
          </a:ln>
        </p:spPr>
      </p:pic>
      <p:pic>
        <p:nvPicPr>
          <p:cNvPr id="25" name="Picture 3" descr="C:\BDK\Productos\plus bixolon.jpg"/>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3275856" y="1844824"/>
            <a:ext cx="726938" cy="720080"/>
          </a:xfrm>
          <a:prstGeom prst="rect">
            <a:avLst/>
          </a:prstGeom>
          <a:noFill/>
        </p:spPr>
      </p:pic>
      <p:pic>
        <p:nvPicPr>
          <p:cNvPr id="26" name="Picture 3" descr="C:\BDK\Productos\plus bixolon.jpg"/>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3131840" y="4149080"/>
            <a:ext cx="726938" cy="720080"/>
          </a:xfrm>
          <a:prstGeom prst="rect">
            <a:avLst/>
          </a:prstGeom>
          <a:noFill/>
        </p:spPr>
      </p:pic>
      <p:sp>
        <p:nvSpPr>
          <p:cNvPr id="27" name="26 CuadroTexto"/>
          <p:cNvSpPr txBox="1"/>
          <p:nvPr/>
        </p:nvSpPr>
        <p:spPr>
          <a:xfrm>
            <a:off x="2267744" y="3933056"/>
            <a:ext cx="925959" cy="400110"/>
          </a:xfrm>
          <a:prstGeom prst="rect">
            <a:avLst/>
          </a:prstGeom>
          <a:solidFill>
            <a:srgbClr val="FF0000"/>
          </a:solidFill>
        </p:spPr>
        <p:style>
          <a:lnRef idx="0">
            <a:schemeClr val="accent2"/>
          </a:lnRef>
          <a:fillRef idx="3">
            <a:schemeClr val="accent2"/>
          </a:fillRef>
          <a:effectRef idx="3">
            <a:schemeClr val="accent2"/>
          </a:effectRef>
          <a:fontRef idx="minor">
            <a:schemeClr val="lt1"/>
          </a:fontRef>
        </p:style>
        <p:txBody>
          <a:bodyPr wrap="none" rtlCol="0">
            <a:spAutoFit/>
          </a:bodyPr>
          <a:lstStyle/>
          <a:p>
            <a:r>
              <a:rPr lang="es-MX" sz="2000" b="1" dirty="0" smtClean="0"/>
              <a:t>BARRA</a:t>
            </a:r>
            <a:endParaRPr lang="es-MX" sz="2000" b="1" dirty="0"/>
          </a:p>
        </p:txBody>
      </p:sp>
      <p:pic>
        <p:nvPicPr>
          <p:cNvPr id="28" name="Picture 3" descr="http://i01.i.aliimg.com/wsphoto/v13/499463111_1/Hot-Sales-NT-380E-all-in-one-font-b-restaurant-b-font-touch-font-b-cash.jpg"/>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155156" y="1124744"/>
            <a:ext cx="1872207" cy="1872208"/>
          </a:xfrm>
          <a:prstGeom prst="rect">
            <a:avLst/>
          </a:prstGeom>
          <a:noFill/>
        </p:spPr>
      </p:pic>
      <p:cxnSp>
        <p:nvCxnSpPr>
          <p:cNvPr id="29" name="28 Conector recto de flecha"/>
          <p:cNvCxnSpPr/>
          <p:nvPr/>
        </p:nvCxnSpPr>
        <p:spPr>
          <a:xfrm flipV="1">
            <a:off x="1883348" y="2060848"/>
            <a:ext cx="1176484" cy="288032"/>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0" name="29 Conector recto de flecha"/>
          <p:cNvCxnSpPr/>
          <p:nvPr/>
        </p:nvCxnSpPr>
        <p:spPr>
          <a:xfrm>
            <a:off x="1619672" y="2924944"/>
            <a:ext cx="504056" cy="86409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31" name="30 CuadroTexto"/>
          <p:cNvSpPr txBox="1"/>
          <p:nvPr/>
        </p:nvSpPr>
        <p:spPr>
          <a:xfrm>
            <a:off x="515196" y="3028890"/>
            <a:ext cx="714747" cy="400110"/>
          </a:xfrm>
          <a:prstGeom prst="rect">
            <a:avLst/>
          </a:prstGeom>
          <a:solidFill>
            <a:srgbClr val="FF0000"/>
          </a:solidFill>
        </p:spPr>
        <p:style>
          <a:lnRef idx="0">
            <a:schemeClr val="accent2"/>
          </a:lnRef>
          <a:fillRef idx="3">
            <a:schemeClr val="accent2"/>
          </a:fillRef>
          <a:effectRef idx="3">
            <a:schemeClr val="accent2"/>
          </a:effectRef>
          <a:fontRef idx="minor">
            <a:schemeClr val="lt1"/>
          </a:fontRef>
        </p:style>
        <p:txBody>
          <a:bodyPr wrap="none" rtlCol="0">
            <a:spAutoFit/>
          </a:bodyPr>
          <a:lstStyle/>
          <a:p>
            <a:r>
              <a:rPr lang="es-MX" sz="2000" b="1" dirty="0" smtClean="0"/>
              <a:t>CAJA</a:t>
            </a:r>
            <a:endParaRPr lang="es-MX" sz="2000" b="1" dirty="0"/>
          </a:p>
        </p:txBody>
      </p:sp>
      <p:sp>
        <p:nvSpPr>
          <p:cNvPr id="34" name="33 Rectángulo"/>
          <p:cNvSpPr/>
          <p:nvPr/>
        </p:nvSpPr>
        <p:spPr>
          <a:xfrm>
            <a:off x="6372200" y="1196752"/>
            <a:ext cx="2592288" cy="496855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s-MX" dirty="0"/>
          </a:p>
        </p:txBody>
      </p:sp>
      <p:sp>
        <p:nvSpPr>
          <p:cNvPr id="32" name="31 CuadroTexto"/>
          <p:cNvSpPr txBox="1"/>
          <p:nvPr/>
        </p:nvSpPr>
        <p:spPr>
          <a:xfrm>
            <a:off x="6372200" y="1700808"/>
            <a:ext cx="2592288" cy="4247317"/>
          </a:xfrm>
          <a:prstGeom prst="rect">
            <a:avLst/>
          </a:prstGeom>
          <a:noFill/>
        </p:spPr>
        <p:txBody>
          <a:bodyPr wrap="square" rtlCol="0">
            <a:spAutoFit/>
          </a:bodyPr>
          <a:lstStyle/>
          <a:p>
            <a:pPr algn="ctr"/>
            <a:r>
              <a:rPr lang="es-MX" sz="1500" b="1" dirty="0" smtClean="0"/>
              <a:t>Ideal para todo aquel negocio en donde en la caja se lleva todo el proceso de cobro y comandeo.</a:t>
            </a:r>
          </a:p>
          <a:p>
            <a:pPr algn="ctr"/>
            <a:endParaRPr lang="es-MX" sz="1500" b="1" dirty="0" smtClean="0"/>
          </a:p>
          <a:p>
            <a:pPr algn="ctr"/>
            <a:r>
              <a:rPr lang="es-MX" sz="1500" b="1" dirty="0" smtClean="0"/>
              <a:t>También es ideal para negocios sin control de mesas, el cliente llega a caja, hace su pedido y paga. </a:t>
            </a:r>
          </a:p>
          <a:p>
            <a:pPr algn="ctr"/>
            <a:endParaRPr lang="es-MX" sz="1500" b="1" dirty="0" smtClean="0"/>
          </a:p>
          <a:p>
            <a:pPr algn="ctr"/>
            <a:r>
              <a:rPr lang="es-MX" sz="1500" b="1" dirty="0" smtClean="0"/>
              <a:t>Para el caso de que se tenga control de mesas, el mesero levanta la orden de la forma tradicional y pasa a caja para que la den de alta al sistema.</a:t>
            </a:r>
          </a:p>
          <a:p>
            <a:pPr algn="ctr"/>
            <a:endParaRPr lang="es-MX" sz="1500" b="1" dirty="0" smtClean="0"/>
          </a:p>
          <a:p>
            <a:pPr algn="ctr"/>
            <a:r>
              <a:rPr lang="es-MX" sz="1500" b="1" dirty="0" smtClean="0"/>
              <a:t>CAJA es el modulo principal del sistema.</a:t>
            </a:r>
          </a:p>
        </p:txBody>
      </p:sp>
      <p:sp>
        <p:nvSpPr>
          <p:cNvPr id="35" name="34 Rectángulo"/>
          <p:cNvSpPr/>
          <p:nvPr/>
        </p:nvSpPr>
        <p:spPr>
          <a:xfrm>
            <a:off x="6372200" y="1239143"/>
            <a:ext cx="2592288" cy="461665"/>
          </a:xfrm>
          <a:prstGeom prst="rect">
            <a:avLst/>
          </a:prstGeom>
          <a:noFill/>
        </p:spPr>
        <p:txBody>
          <a:bodyPr wrap="square" lIns="91440" tIns="45720" rIns="91440" bIns="45720">
            <a:spAutoFit/>
          </a:bodyPr>
          <a:lstStyle/>
          <a:p>
            <a:pPr algn="ctr"/>
            <a:r>
              <a:rPr lang="es-ES" sz="2400" dirty="0" smtClean="0">
                <a:ln w="18415" cmpd="sng">
                  <a:solidFill>
                    <a:schemeClr val="tx1"/>
                  </a:solidFill>
                  <a:prstDash val="solid"/>
                </a:ln>
                <a:effectLst>
                  <a:outerShdw blurRad="63500" dir="3600000" algn="tl" rotWithShape="0">
                    <a:srgbClr val="000000">
                      <a:alpha val="70000"/>
                    </a:srgbClr>
                  </a:outerShdw>
                </a:effectLst>
              </a:rPr>
              <a:t>STANDAR:</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sp>
        <p:nvSpPr>
          <p:cNvPr id="22" name="21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TODO TIPO DE RESTAURANTES, BARES Y ANTROS</a:t>
            </a:r>
            <a:endParaRPr lang="es-MX" sz="2000" b="1" dirty="0">
              <a:ln w="1905"/>
              <a:gradFill>
                <a:gsLst>
                  <a:gs pos="0">
                    <a:srgbClr val="C00000"/>
                  </a:gs>
                  <a:gs pos="78000">
                    <a:srgbClr val="FF0000"/>
                  </a:gs>
                  <a:gs pos="100000">
                    <a:schemeClr val="bg1"/>
                  </a:gs>
                </a:gsLst>
                <a:lin ang="5400000"/>
              </a:gradFill>
              <a:latin typeface="Eras Demi ITC" pitchFamily="34" charset="0"/>
              <a:ea typeface="Dotum" pitchFamily="34" charset="-127"/>
            </a:endParaRPr>
          </a:p>
        </p:txBody>
      </p:sp>
      <p:sp>
        <p:nvSpPr>
          <p:cNvPr id="33" name="Text Box 1"/>
          <p:cNvSpPr txBox="1">
            <a:spLocks noChangeArrowheads="1"/>
          </p:cNvSpPr>
          <p:nvPr/>
        </p:nvSpPr>
        <p:spPr bwMode="auto">
          <a:xfrm>
            <a:off x="-32" y="142852"/>
            <a:ext cx="1852583" cy="7143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1000" b="1" i="0" u="none" strike="noStrike" cap="none" normalizeH="0" baseline="0" dirty="0" smtClean="0">
                <a:ln>
                  <a:noFill/>
                </a:ln>
                <a:solidFill>
                  <a:schemeClr val="tx1"/>
                </a:solidFill>
                <a:effectLst/>
                <a:latin typeface="Cracked Johnnie" pitchFamily="2" charset="0"/>
                <a:cs typeface="Arial" pitchFamily="34" charset="0"/>
              </a:rPr>
              <a:t>Soluciones en Tecnología e Informática de Zamora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MX"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49 Rectángulo"/>
          <p:cNvSpPr/>
          <p:nvPr/>
        </p:nvSpPr>
        <p:spPr>
          <a:xfrm>
            <a:off x="6372200" y="1196752"/>
            <a:ext cx="2592288" cy="504056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s-MX" dirty="0"/>
          </a:p>
        </p:txBody>
      </p:sp>
      <p:sp>
        <p:nvSpPr>
          <p:cNvPr id="51" name="50 CuadroTexto"/>
          <p:cNvSpPr txBox="1"/>
          <p:nvPr/>
        </p:nvSpPr>
        <p:spPr>
          <a:xfrm>
            <a:off x="6394234" y="1538783"/>
            <a:ext cx="2520280" cy="4770537"/>
          </a:xfrm>
          <a:prstGeom prst="rect">
            <a:avLst/>
          </a:prstGeom>
          <a:noFill/>
        </p:spPr>
        <p:txBody>
          <a:bodyPr wrap="square" rtlCol="0">
            <a:spAutoFit/>
          </a:bodyPr>
          <a:lstStyle/>
          <a:p>
            <a:pPr algn="ctr"/>
            <a:r>
              <a:rPr lang="es-MX" sz="1500" b="1" dirty="0" smtClean="0">
                <a:solidFill>
                  <a:schemeClr val="bg1"/>
                </a:solidFill>
              </a:rPr>
              <a:t>Ideal para negocios con control de mesas.</a:t>
            </a:r>
          </a:p>
          <a:p>
            <a:pPr algn="ctr"/>
            <a:endParaRPr lang="es-MX" sz="800" b="1" dirty="0" smtClean="0">
              <a:solidFill>
                <a:schemeClr val="bg1"/>
              </a:solidFill>
            </a:endParaRPr>
          </a:p>
          <a:p>
            <a:pPr algn="ctr"/>
            <a:r>
              <a:rPr lang="es-MX" sz="1500" b="1" dirty="0" smtClean="0">
                <a:solidFill>
                  <a:schemeClr val="bg1"/>
                </a:solidFill>
              </a:rPr>
              <a:t>A los meseros se les coloca una computadora en donde ellos serán los encargados de registrar las comandas al sistema.</a:t>
            </a:r>
          </a:p>
          <a:p>
            <a:pPr algn="ctr"/>
            <a:endParaRPr lang="es-MX" sz="800" b="1" dirty="0" smtClean="0">
              <a:solidFill>
                <a:schemeClr val="bg1"/>
              </a:solidFill>
            </a:endParaRPr>
          </a:p>
          <a:p>
            <a:pPr algn="ctr"/>
            <a:r>
              <a:rPr lang="es-MX" sz="1500" b="1" dirty="0" smtClean="0">
                <a:solidFill>
                  <a:schemeClr val="bg1"/>
                </a:solidFill>
              </a:rPr>
              <a:t>Desde el módulo de meseros se mandan imprimir las comandas a cocina o barra.</a:t>
            </a:r>
          </a:p>
          <a:p>
            <a:pPr algn="ctr"/>
            <a:endParaRPr lang="es-MX" sz="800" b="1" dirty="0" smtClean="0">
              <a:solidFill>
                <a:schemeClr val="bg1"/>
              </a:solidFill>
            </a:endParaRPr>
          </a:p>
          <a:p>
            <a:pPr algn="ctr"/>
            <a:r>
              <a:rPr lang="es-MX" sz="1500" b="1" dirty="0" smtClean="0">
                <a:solidFill>
                  <a:schemeClr val="bg1"/>
                </a:solidFill>
              </a:rPr>
              <a:t>Se tiene la opción de que en CAJA se imprima la pre cuenta del cliente.</a:t>
            </a:r>
          </a:p>
          <a:p>
            <a:pPr algn="ctr"/>
            <a:endParaRPr lang="es-MX" sz="800" b="1" dirty="0" smtClean="0">
              <a:solidFill>
                <a:schemeClr val="bg1"/>
              </a:solidFill>
            </a:endParaRPr>
          </a:p>
          <a:p>
            <a:pPr algn="ctr"/>
            <a:r>
              <a:rPr lang="es-MX" sz="1400" b="1" dirty="0" smtClean="0">
                <a:solidFill>
                  <a:srgbClr val="FFFF00"/>
                </a:solidFill>
              </a:rPr>
              <a:t>LOS MESEROS SE REGISTRAN CON CLAVE O CON HUELLA DIGITAL.</a:t>
            </a:r>
          </a:p>
          <a:p>
            <a:pPr algn="ctr"/>
            <a:endParaRPr lang="es-MX" sz="800" b="1" dirty="0" smtClean="0">
              <a:solidFill>
                <a:schemeClr val="bg1"/>
              </a:solidFill>
            </a:endParaRPr>
          </a:p>
          <a:p>
            <a:pPr algn="ctr"/>
            <a:r>
              <a:rPr lang="es-MX" sz="1200" b="1" dirty="0" smtClean="0">
                <a:solidFill>
                  <a:schemeClr val="bg1"/>
                </a:solidFill>
              </a:rPr>
              <a:t>En CAJA se realiza el cierre de cuentas.</a:t>
            </a:r>
            <a:endParaRPr lang="es-MX" sz="1200" dirty="0" smtClean="0">
              <a:solidFill>
                <a:schemeClr val="bg1"/>
              </a:solidFill>
            </a:endParaRPr>
          </a:p>
        </p:txBody>
      </p:sp>
      <p:pic>
        <p:nvPicPr>
          <p:cNvPr id="17" name="Picture 3"/>
          <p:cNvPicPr>
            <a:picLocks noChangeAspect="1" noChangeArrowheads="1"/>
          </p:cNvPicPr>
          <p:nvPr/>
        </p:nvPicPr>
        <p:blipFill>
          <a:blip r:embed="rId3" cstate="print"/>
          <a:srcRect/>
          <a:stretch>
            <a:fillRect/>
          </a:stretch>
        </p:blipFill>
        <p:spPr bwMode="auto">
          <a:xfrm>
            <a:off x="-3461" y="188640"/>
            <a:ext cx="809625" cy="6264696"/>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16" name="15 Rectángulo"/>
          <p:cNvSpPr/>
          <p:nvPr/>
        </p:nvSpPr>
        <p:spPr>
          <a:xfrm>
            <a:off x="0" y="630028"/>
            <a:ext cx="9144000" cy="461665"/>
          </a:xfrm>
          <a:prstGeom prst="rect">
            <a:avLst/>
          </a:prstGeom>
          <a:noFill/>
        </p:spPr>
        <p:txBody>
          <a:bodyPr wrap="square" lIns="91440" tIns="45720" rIns="91440" bIns="45720">
            <a:spAutoFit/>
          </a:bodyPr>
          <a:lstStyle/>
          <a:p>
            <a:pPr algn="r"/>
            <a:r>
              <a:rPr lang="es-ES" sz="2400" dirty="0" smtClean="0">
                <a:ln w="18415" cmpd="sng">
                  <a:solidFill>
                    <a:schemeClr val="tx1"/>
                  </a:solidFill>
                  <a:prstDash val="solid"/>
                </a:ln>
                <a:effectLst>
                  <a:outerShdw blurRad="63500" dir="3600000" algn="tl" rotWithShape="0">
                    <a:srgbClr val="000000">
                      <a:alpha val="70000"/>
                    </a:srgbClr>
                  </a:outerShdw>
                </a:effectLst>
              </a:rPr>
              <a:t>Versión PROFESIONAL</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sp>
        <p:nvSpPr>
          <p:cNvPr id="35" name="34 Rectángulo"/>
          <p:cNvSpPr/>
          <p:nvPr/>
        </p:nvSpPr>
        <p:spPr>
          <a:xfrm>
            <a:off x="6372200" y="1196752"/>
            <a:ext cx="2592288" cy="461665"/>
          </a:xfrm>
          <a:prstGeom prst="rect">
            <a:avLst/>
          </a:prstGeom>
          <a:noFill/>
        </p:spPr>
        <p:txBody>
          <a:bodyPr wrap="square" lIns="91440" tIns="45720" rIns="91440" bIns="45720">
            <a:spAutoFit/>
          </a:bodyPr>
          <a:lstStyle/>
          <a:p>
            <a:pPr algn="ctr"/>
            <a:r>
              <a:rPr lang="es-ES" sz="2400" dirty="0" smtClean="0">
                <a:ln w="18415" cmpd="sng">
                  <a:solidFill>
                    <a:schemeClr val="tx1"/>
                  </a:solidFill>
                  <a:prstDash val="solid"/>
                </a:ln>
                <a:effectLst>
                  <a:outerShdw blurRad="63500" dir="3600000" algn="tl" rotWithShape="0">
                    <a:srgbClr val="000000">
                      <a:alpha val="70000"/>
                    </a:srgbClr>
                  </a:outerShdw>
                </a:effectLst>
              </a:rPr>
              <a:t>PROFESIONAL</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pic>
        <p:nvPicPr>
          <p:cNvPr id="33" name="Picture 11" descr="http://mobiliariorestaurantero.com/media/cocina_central.JPG"/>
          <p:cNvPicPr>
            <a:picLocks noChangeAspect="1" noChangeArrowheads="1"/>
          </p:cNvPicPr>
          <p:nvPr/>
        </p:nvPicPr>
        <p:blipFill>
          <a:blip r:embed="rId5" cstate="print"/>
          <a:srcRect/>
          <a:stretch>
            <a:fillRect/>
          </a:stretch>
        </p:blipFill>
        <p:spPr bwMode="auto">
          <a:xfrm>
            <a:off x="3971580" y="1124744"/>
            <a:ext cx="2256604" cy="1944216"/>
          </a:xfrm>
          <a:prstGeom prst="rect">
            <a:avLst/>
          </a:prstGeom>
          <a:noFill/>
        </p:spPr>
      </p:pic>
      <p:pic>
        <p:nvPicPr>
          <p:cNvPr id="36" name="Picture 1"/>
          <p:cNvPicPr>
            <a:picLocks noChangeAspect="1" noChangeArrowheads="1"/>
          </p:cNvPicPr>
          <p:nvPr/>
        </p:nvPicPr>
        <p:blipFill>
          <a:blip r:embed="rId6" cstate="print">
            <a:clrChange>
              <a:clrFrom>
                <a:srgbClr val="FDFDFD"/>
              </a:clrFrom>
              <a:clrTo>
                <a:srgbClr val="FDFDFD">
                  <a:alpha val="0"/>
                </a:srgbClr>
              </a:clrTo>
            </a:clrChange>
          </a:blip>
          <a:srcRect/>
          <a:stretch>
            <a:fillRect/>
          </a:stretch>
        </p:blipFill>
        <p:spPr bwMode="auto">
          <a:xfrm>
            <a:off x="3923928" y="5233411"/>
            <a:ext cx="2304257" cy="1003901"/>
          </a:xfrm>
          <a:prstGeom prst="rect">
            <a:avLst/>
          </a:prstGeom>
          <a:noFill/>
          <a:ln w="9525">
            <a:noFill/>
            <a:miter lim="800000"/>
            <a:headEnd/>
            <a:tailEnd/>
          </a:ln>
        </p:spPr>
      </p:pic>
      <p:pic>
        <p:nvPicPr>
          <p:cNvPr id="37" name="Picture 3" descr="C:\BDK\Productos\plus bixolon.jpg"/>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3419872" y="1772816"/>
            <a:ext cx="726938" cy="720080"/>
          </a:xfrm>
          <a:prstGeom prst="rect">
            <a:avLst/>
          </a:prstGeom>
          <a:noFill/>
        </p:spPr>
      </p:pic>
      <p:pic>
        <p:nvPicPr>
          <p:cNvPr id="38" name="Picture 3" descr="C:\BDK\Productos\plus bixolon.jpg"/>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5508104" y="4725144"/>
            <a:ext cx="726938" cy="720080"/>
          </a:xfrm>
          <a:prstGeom prst="rect">
            <a:avLst/>
          </a:prstGeom>
          <a:noFill/>
        </p:spPr>
      </p:pic>
      <p:sp>
        <p:nvSpPr>
          <p:cNvPr id="39" name="38 CuadroTexto"/>
          <p:cNvSpPr txBox="1"/>
          <p:nvPr/>
        </p:nvSpPr>
        <p:spPr>
          <a:xfrm>
            <a:off x="4499992" y="4869160"/>
            <a:ext cx="925959" cy="400110"/>
          </a:xfrm>
          <a:prstGeom prst="rect">
            <a:avLst/>
          </a:prstGeom>
          <a:solidFill>
            <a:srgbClr val="FF0000"/>
          </a:solidFill>
        </p:spPr>
        <p:style>
          <a:lnRef idx="0">
            <a:schemeClr val="accent2"/>
          </a:lnRef>
          <a:fillRef idx="3">
            <a:schemeClr val="accent2"/>
          </a:fillRef>
          <a:effectRef idx="3">
            <a:schemeClr val="accent2"/>
          </a:effectRef>
          <a:fontRef idx="minor">
            <a:schemeClr val="lt1"/>
          </a:fontRef>
        </p:style>
        <p:txBody>
          <a:bodyPr wrap="none" rtlCol="0">
            <a:spAutoFit/>
          </a:bodyPr>
          <a:lstStyle/>
          <a:p>
            <a:r>
              <a:rPr lang="es-MX" sz="2000" b="1" dirty="0" smtClean="0"/>
              <a:t>BARRA</a:t>
            </a:r>
            <a:endParaRPr lang="es-MX" sz="2000" b="1" dirty="0"/>
          </a:p>
        </p:txBody>
      </p:sp>
      <p:pic>
        <p:nvPicPr>
          <p:cNvPr id="40" name="Picture 3" descr="http://i01.i.aliimg.com/wsphoto/v13/499463111_1/Hot-Sales-NT-380E-all-in-one-font-b-restaurant-b-font-touch-font-b-cash.jpg"/>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0" y="1124744"/>
            <a:ext cx="1872207" cy="1872208"/>
          </a:xfrm>
          <a:prstGeom prst="rect">
            <a:avLst/>
          </a:prstGeom>
          <a:noFill/>
        </p:spPr>
      </p:pic>
      <p:cxnSp>
        <p:nvCxnSpPr>
          <p:cNvPr id="41" name="40 Conector recto de flecha"/>
          <p:cNvCxnSpPr>
            <a:endCxn id="37" idx="1"/>
          </p:cNvCxnSpPr>
          <p:nvPr/>
        </p:nvCxnSpPr>
        <p:spPr>
          <a:xfrm flipV="1">
            <a:off x="1907704" y="2132856"/>
            <a:ext cx="1512168" cy="72008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42" name="41 Conector recto de flecha"/>
          <p:cNvCxnSpPr/>
          <p:nvPr/>
        </p:nvCxnSpPr>
        <p:spPr>
          <a:xfrm>
            <a:off x="1907704" y="2852936"/>
            <a:ext cx="2880320" cy="18002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pic>
        <p:nvPicPr>
          <p:cNvPr id="43" name="Picture 8"/>
          <p:cNvPicPr>
            <a:picLocks noChangeAspect="1" noChangeArrowheads="1"/>
          </p:cNvPicPr>
          <p:nvPr/>
        </p:nvPicPr>
        <p:blipFill>
          <a:blip r:embed="rId9" cstate="print"/>
          <a:srcRect/>
          <a:stretch>
            <a:fillRect/>
          </a:stretch>
        </p:blipFill>
        <p:spPr bwMode="auto">
          <a:xfrm>
            <a:off x="899592" y="3861048"/>
            <a:ext cx="1872208" cy="1408613"/>
          </a:xfrm>
          <a:prstGeom prst="rect">
            <a:avLst/>
          </a:prstGeom>
          <a:noFill/>
          <a:ln w="9525">
            <a:noFill/>
            <a:miter lim="800000"/>
            <a:headEnd/>
            <a:tailEnd/>
          </a:ln>
        </p:spPr>
      </p:pic>
      <p:sp>
        <p:nvSpPr>
          <p:cNvPr id="44" name="43 CuadroTexto"/>
          <p:cNvSpPr txBox="1"/>
          <p:nvPr/>
        </p:nvSpPr>
        <p:spPr>
          <a:xfrm>
            <a:off x="1552997" y="1124744"/>
            <a:ext cx="714747" cy="400110"/>
          </a:xfrm>
          <a:prstGeom prst="rect">
            <a:avLst/>
          </a:prstGeom>
          <a:solidFill>
            <a:srgbClr val="FF0000"/>
          </a:solidFill>
        </p:spPr>
        <p:style>
          <a:lnRef idx="0">
            <a:schemeClr val="accent2"/>
          </a:lnRef>
          <a:fillRef idx="3">
            <a:schemeClr val="accent2"/>
          </a:fillRef>
          <a:effectRef idx="3">
            <a:schemeClr val="accent2"/>
          </a:effectRef>
          <a:fontRef idx="minor">
            <a:schemeClr val="lt1"/>
          </a:fontRef>
        </p:style>
        <p:txBody>
          <a:bodyPr wrap="none" rtlCol="0">
            <a:spAutoFit/>
          </a:bodyPr>
          <a:lstStyle/>
          <a:p>
            <a:r>
              <a:rPr lang="es-MX" sz="2000" b="1" dirty="0" smtClean="0"/>
              <a:t>CAJA</a:t>
            </a:r>
            <a:endParaRPr lang="es-MX" sz="2000" b="1" dirty="0"/>
          </a:p>
        </p:txBody>
      </p:sp>
      <p:sp>
        <p:nvSpPr>
          <p:cNvPr id="45" name="44 CuadroTexto"/>
          <p:cNvSpPr txBox="1"/>
          <p:nvPr/>
        </p:nvSpPr>
        <p:spPr>
          <a:xfrm>
            <a:off x="899592" y="5341669"/>
            <a:ext cx="1820307" cy="707886"/>
          </a:xfrm>
          <a:prstGeom prst="rect">
            <a:avLst/>
          </a:prstGeom>
          <a:solidFill>
            <a:srgbClr val="FF0000"/>
          </a:solidFill>
        </p:spPr>
        <p:style>
          <a:lnRef idx="0">
            <a:schemeClr val="accent2"/>
          </a:lnRef>
          <a:fillRef idx="3">
            <a:schemeClr val="accent2"/>
          </a:fillRef>
          <a:effectRef idx="3">
            <a:schemeClr val="accent2"/>
          </a:effectRef>
          <a:fontRef idx="minor">
            <a:schemeClr val="lt1"/>
          </a:fontRef>
        </p:style>
        <p:txBody>
          <a:bodyPr wrap="none" rtlCol="0">
            <a:spAutoFit/>
          </a:bodyPr>
          <a:lstStyle/>
          <a:p>
            <a:pPr algn="ctr"/>
            <a:r>
              <a:rPr lang="es-MX" sz="2000" b="1" dirty="0" smtClean="0"/>
              <a:t>MODULO PARA</a:t>
            </a:r>
          </a:p>
          <a:p>
            <a:pPr algn="ctr"/>
            <a:r>
              <a:rPr lang="es-MX" sz="2000" b="1" dirty="0" smtClean="0"/>
              <a:t>MESERO</a:t>
            </a:r>
            <a:endParaRPr lang="es-MX" sz="2000" b="1" dirty="0"/>
          </a:p>
        </p:txBody>
      </p:sp>
      <p:cxnSp>
        <p:nvCxnSpPr>
          <p:cNvPr id="48" name="47 Conector recto de flecha"/>
          <p:cNvCxnSpPr/>
          <p:nvPr/>
        </p:nvCxnSpPr>
        <p:spPr>
          <a:xfrm flipV="1">
            <a:off x="2339752" y="2492896"/>
            <a:ext cx="1224136" cy="2088232"/>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49" name="48 Conector recto de flecha"/>
          <p:cNvCxnSpPr/>
          <p:nvPr/>
        </p:nvCxnSpPr>
        <p:spPr>
          <a:xfrm>
            <a:off x="2339752" y="4581128"/>
            <a:ext cx="2016224" cy="504056"/>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22" name="21 CuadroTexto"/>
          <p:cNvSpPr txBox="1"/>
          <p:nvPr/>
        </p:nvSpPr>
        <p:spPr>
          <a:xfrm>
            <a:off x="3622831" y="1124744"/>
            <a:ext cx="1021177" cy="400110"/>
          </a:xfrm>
          <a:prstGeom prst="rect">
            <a:avLst/>
          </a:prstGeom>
          <a:solidFill>
            <a:srgbClr val="FF0000"/>
          </a:solidFill>
        </p:spPr>
        <p:style>
          <a:lnRef idx="0">
            <a:schemeClr val="accent2"/>
          </a:lnRef>
          <a:fillRef idx="3">
            <a:schemeClr val="accent2"/>
          </a:fillRef>
          <a:effectRef idx="3">
            <a:schemeClr val="accent2"/>
          </a:effectRef>
          <a:fontRef idx="minor">
            <a:schemeClr val="lt1"/>
          </a:fontRef>
        </p:style>
        <p:txBody>
          <a:bodyPr wrap="none" rtlCol="0">
            <a:spAutoFit/>
          </a:bodyPr>
          <a:lstStyle/>
          <a:p>
            <a:r>
              <a:rPr lang="es-MX" sz="2000" b="1" dirty="0" smtClean="0"/>
              <a:t>COCINA</a:t>
            </a:r>
            <a:endParaRPr lang="es-MX" sz="2000" b="1" dirty="0"/>
          </a:p>
        </p:txBody>
      </p:sp>
      <p:cxnSp>
        <p:nvCxnSpPr>
          <p:cNvPr id="64" name="63 Conector recto de flecha"/>
          <p:cNvCxnSpPr/>
          <p:nvPr/>
        </p:nvCxnSpPr>
        <p:spPr>
          <a:xfrm flipH="1" flipV="1">
            <a:off x="1331640" y="2996952"/>
            <a:ext cx="1008112" cy="1584176"/>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70" name="69 Conector recto de flecha"/>
          <p:cNvCxnSpPr/>
          <p:nvPr/>
        </p:nvCxnSpPr>
        <p:spPr>
          <a:xfrm>
            <a:off x="1907704" y="2852936"/>
            <a:ext cx="216024" cy="936104"/>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28" name="27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TODO TIPO DE RESTAURANTES, BARES Y ANTROS</a:t>
            </a:r>
            <a:endParaRPr lang="es-MX" sz="2000" b="1" dirty="0">
              <a:ln w="1905"/>
              <a:gradFill>
                <a:gsLst>
                  <a:gs pos="0">
                    <a:srgbClr val="C00000"/>
                  </a:gs>
                  <a:gs pos="78000">
                    <a:srgbClr val="FF0000"/>
                  </a:gs>
                  <a:gs pos="100000">
                    <a:schemeClr val="bg1"/>
                  </a:gs>
                </a:gsLst>
                <a:lin ang="5400000"/>
              </a:gradFill>
              <a:latin typeface="Eras Demi ITC" pitchFamily="34" charset="0"/>
              <a:ea typeface="Dotum" pitchFamily="34" charset="-127"/>
            </a:endParaRPr>
          </a:p>
        </p:txBody>
      </p:sp>
      <p:sp>
        <p:nvSpPr>
          <p:cNvPr id="29" name="Text Box 1"/>
          <p:cNvSpPr txBox="1">
            <a:spLocks noChangeArrowheads="1"/>
          </p:cNvSpPr>
          <p:nvPr/>
        </p:nvSpPr>
        <p:spPr bwMode="auto">
          <a:xfrm>
            <a:off x="-32" y="142852"/>
            <a:ext cx="1852583" cy="7143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1000" b="1" i="0" u="none" strike="noStrike" cap="none" normalizeH="0" baseline="0" dirty="0" smtClean="0">
                <a:ln>
                  <a:noFill/>
                </a:ln>
                <a:solidFill>
                  <a:schemeClr val="tx1"/>
                </a:solidFill>
                <a:effectLst/>
                <a:latin typeface="Cracked Johnnie" pitchFamily="2" charset="0"/>
                <a:cs typeface="Arial" pitchFamily="34" charset="0"/>
              </a:rPr>
              <a:t>Soluciones en Tecnología e Informática de Zamora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MX"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49 Rectángulo"/>
          <p:cNvSpPr/>
          <p:nvPr/>
        </p:nvSpPr>
        <p:spPr>
          <a:xfrm>
            <a:off x="6372200" y="1196752"/>
            <a:ext cx="2592288" cy="504056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pic>
        <p:nvPicPr>
          <p:cNvPr id="17" name="Picture 3"/>
          <p:cNvPicPr>
            <a:picLocks noChangeAspect="1" noChangeArrowheads="1"/>
          </p:cNvPicPr>
          <p:nvPr/>
        </p:nvPicPr>
        <p:blipFill>
          <a:blip r:embed="rId3" cstate="print"/>
          <a:srcRect/>
          <a:stretch>
            <a:fillRect/>
          </a:stretch>
        </p:blipFill>
        <p:spPr bwMode="auto">
          <a:xfrm>
            <a:off x="-3461" y="188640"/>
            <a:ext cx="809625" cy="6264696"/>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16" name="15 Rectángulo"/>
          <p:cNvSpPr/>
          <p:nvPr/>
        </p:nvSpPr>
        <p:spPr>
          <a:xfrm>
            <a:off x="0" y="630028"/>
            <a:ext cx="9144000" cy="461665"/>
          </a:xfrm>
          <a:prstGeom prst="rect">
            <a:avLst/>
          </a:prstGeom>
          <a:noFill/>
        </p:spPr>
        <p:txBody>
          <a:bodyPr wrap="square" lIns="91440" tIns="45720" rIns="91440" bIns="45720">
            <a:spAutoFit/>
          </a:bodyPr>
          <a:lstStyle/>
          <a:p>
            <a:pPr algn="r"/>
            <a:r>
              <a:rPr lang="es-ES" sz="2400" dirty="0" smtClean="0">
                <a:ln w="18415" cmpd="sng">
                  <a:solidFill>
                    <a:schemeClr val="tx1"/>
                  </a:solidFill>
                  <a:prstDash val="solid"/>
                </a:ln>
                <a:effectLst>
                  <a:outerShdw blurRad="63500" dir="3600000" algn="tl" rotWithShape="0">
                    <a:srgbClr val="000000">
                      <a:alpha val="70000"/>
                    </a:srgbClr>
                  </a:outerShdw>
                </a:effectLst>
              </a:rPr>
              <a:t>Versión PLUS</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sp>
        <p:nvSpPr>
          <p:cNvPr id="35" name="34 Rectángulo"/>
          <p:cNvSpPr/>
          <p:nvPr/>
        </p:nvSpPr>
        <p:spPr>
          <a:xfrm>
            <a:off x="6372200" y="1196752"/>
            <a:ext cx="2592288" cy="461665"/>
          </a:xfrm>
          <a:prstGeom prst="rect">
            <a:avLst/>
          </a:prstGeom>
          <a:noFill/>
        </p:spPr>
        <p:txBody>
          <a:bodyPr wrap="square" lIns="91440" tIns="45720" rIns="91440" bIns="45720">
            <a:spAutoFit/>
          </a:bodyPr>
          <a:lstStyle/>
          <a:p>
            <a:pPr algn="ctr"/>
            <a:r>
              <a:rPr lang="es-ES" sz="2400" dirty="0" smtClean="0">
                <a:ln w="18415" cmpd="sng">
                  <a:solidFill>
                    <a:schemeClr val="tx1"/>
                  </a:solidFill>
                  <a:prstDash val="solid"/>
                </a:ln>
                <a:effectLst>
                  <a:outerShdw blurRad="63500" dir="3600000" algn="tl" rotWithShape="0">
                    <a:srgbClr val="000000">
                      <a:alpha val="70000"/>
                    </a:srgbClr>
                  </a:outerShdw>
                </a:effectLst>
              </a:rPr>
              <a:t>PLUS</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pic>
        <p:nvPicPr>
          <p:cNvPr id="33" name="Picture 11" descr="http://mobiliariorestaurantero.com/media/cocina_central.JPG"/>
          <p:cNvPicPr>
            <a:picLocks noChangeAspect="1" noChangeArrowheads="1"/>
          </p:cNvPicPr>
          <p:nvPr/>
        </p:nvPicPr>
        <p:blipFill>
          <a:blip r:embed="rId5" cstate="print"/>
          <a:srcRect/>
          <a:stretch>
            <a:fillRect/>
          </a:stretch>
        </p:blipFill>
        <p:spPr bwMode="auto">
          <a:xfrm>
            <a:off x="3971580" y="1124744"/>
            <a:ext cx="2256604" cy="1944216"/>
          </a:xfrm>
          <a:prstGeom prst="rect">
            <a:avLst/>
          </a:prstGeom>
          <a:noFill/>
        </p:spPr>
      </p:pic>
      <p:pic>
        <p:nvPicPr>
          <p:cNvPr id="36" name="Picture 1"/>
          <p:cNvPicPr>
            <a:picLocks noChangeAspect="1" noChangeArrowheads="1"/>
          </p:cNvPicPr>
          <p:nvPr/>
        </p:nvPicPr>
        <p:blipFill>
          <a:blip r:embed="rId6" cstate="print">
            <a:clrChange>
              <a:clrFrom>
                <a:srgbClr val="FDFDFD"/>
              </a:clrFrom>
              <a:clrTo>
                <a:srgbClr val="FDFDFD">
                  <a:alpha val="0"/>
                </a:srgbClr>
              </a:clrTo>
            </a:clrChange>
          </a:blip>
          <a:srcRect/>
          <a:stretch>
            <a:fillRect/>
          </a:stretch>
        </p:blipFill>
        <p:spPr bwMode="auto">
          <a:xfrm>
            <a:off x="3923928" y="5233411"/>
            <a:ext cx="2304257" cy="1003901"/>
          </a:xfrm>
          <a:prstGeom prst="rect">
            <a:avLst/>
          </a:prstGeom>
          <a:noFill/>
          <a:ln w="9525">
            <a:noFill/>
            <a:miter lim="800000"/>
            <a:headEnd/>
            <a:tailEnd/>
          </a:ln>
        </p:spPr>
      </p:pic>
      <p:sp>
        <p:nvSpPr>
          <p:cNvPr id="39" name="38 CuadroTexto"/>
          <p:cNvSpPr txBox="1"/>
          <p:nvPr/>
        </p:nvSpPr>
        <p:spPr>
          <a:xfrm>
            <a:off x="4499992" y="4869160"/>
            <a:ext cx="925959" cy="400110"/>
          </a:xfrm>
          <a:prstGeom prst="rect">
            <a:avLst/>
          </a:prstGeom>
          <a:solidFill>
            <a:srgbClr val="FF0000"/>
          </a:solidFill>
        </p:spPr>
        <p:style>
          <a:lnRef idx="0">
            <a:schemeClr val="accent2"/>
          </a:lnRef>
          <a:fillRef idx="3">
            <a:schemeClr val="accent2"/>
          </a:fillRef>
          <a:effectRef idx="3">
            <a:schemeClr val="accent2"/>
          </a:effectRef>
          <a:fontRef idx="minor">
            <a:schemeClr val="lt1"/>
          </a:fontRef>
        </p:style>
        <p:txBody>
          <a:bodyPr wrap="none" rtlCol="0">
            <a:spAutoFit/>
          </a:bodyPr>
          <a:lstStyle/>
          <a:p>
            <a:r>
              <a:rPr lang="es-MX" sz="2000" b="1" dirty="0" smtClean="0"/>
              <a:t>BARRA</a:t>
            </a:r>
            <a:endParaRPr lang="es-MX" sz="2000" b="1" dirty="0"/>
          </a:p>
        </p:txBody>
      </p:sp>
      <p:pic>
        <p:nvPicPr>
          <p:cNvPr id="40" name="Picture 3" descr="http://i01.i.aliimg.com/wsphoto/v13/499463111_1/Hot-Sales-NT-380E-all-in-one-font-b-restaurant-b-font-touch-font-b-cash.jpg"/>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0" y="1124744"/>
            <a:ext cx="1872207" cy="1872208"/>
          </a:xfrm>
          <a:prstGeom prst="rect">
            <a:avLst/>
          </a:prstGeom>
          <a:noFill/>
        </p:spPr>
      </p:pic>
      <p:cxnSp>
        <p:nvCxnSpPr>
          <p:cNvPr id="41" name="40 Conector recto de flecha"/>
          <p:cNvCxnSpPr/>
          <p:nvPr/>
        </p:nvCxnSpPr>
        <p:spPr>
          <a:xfrm flipV="1">
            <a:off x="1907704" y="2132856"/>
            <a:ext cx="1512168" cy="72008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42" name="41 Conector recto de flecha"/>
          <p:cNvCxnSpPr/>
          <p:nvPr/>
        </p:nvCxnSpPr>
        <p:spPr>
          <a:xfrm>
            <a:off x="1907704" y="2852936"/>
            <a:ext cx="2880320" cy="18002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pic>
        <p:nvPicPr>
          <p:cNvPr id="43" name="Picture 8"/>
          <p:cNvPicPr>
            <a:picLocks noChangeAspect="1" noChangeArrowheads="1"/>
          </p:cNvPicPr>
          <p:nvPr/>
        </p:nvPicPr>
        <p:blipFill>
          <a:blip r:embed="rId8" cstate="print"/>
          <a:srcRect/>
          <a:stretch>
            <a:fillRect/>
          </a:stretch>
        </p:blipFill>
        <p:spPr bwMode="auto">
          <a:xfrm>
            <a:off x="899592" y="3861048"/>
            <a:ext cx="1872208" cy="1408613"/>
          </a:xfrm>
          <a:prstGeom prst="rect">
            <a:avLst/>
          </a:prstGeom>
          <a:noFill/>
          <a:ln w="9525">
            <a:noFill/>
            <a:miter lim="800000"/>
            <a:headEnd/>
            <a:tailEnd/>
          </a:ln>
        </p:spPr>
      </p:pic>
      <p:sp>
        <p:nvSpPr>
          <p:cNvPr id="44" name="43 CuadroTexto"/>
          <p:cNvSpPr txBox="1"/>
          <p:nvPr/>
        </p:nvSpPr>
        <p:spPr>
          <a:xfrm>
            <a:off x="1552997" y="1124744"/>
            <a:ext cx="714747" cy="400110"/>
          </a:xfrm>
          <a:prstGeom prst="rect">
            <a:avLst/>
          </a:prstGeom>
          <a:solidFill>
            <a:srgbClr val="FF0000"/>
          </a:solidFill>
        </p:spPr>
        <p:style>
          <a:lnRef idx="0">
            <a:schemeClr val="accent2"/>
          </a:lnRef>
          <a:fillRef idx="3">
            <a:schemeClr val="accent2"/>
          </a:fillRef>
          <a:effectRef idx="3">
            <a:schemeClr val="accent2"/>
          </a:effectRef>
          <a:fontRef idx="minor">
            <a:schemeClr val="lt1"/>
          </a:fontRef>
        </p:style>
        <p:txBody>
          <a:bodyPr wrap="none" rtlCol="0">
            <a:spAutoFit/>
          </a:bodyPr>
          <a:lstStyle/>
          <a:p>
            <a:r>
              <a:rPr lang="es-MX" sz="2000" b="1" dirty="0" smtClean="0"/>
              <a:t>CAJA</a:t>
            </a:r>
            <a:endParaRPr lang="es-MX" sz="2000" b="1" dirty="0"/>
          </a:p>
        </p:txBody>
      </p:sp>
      <p:sp>
        <p:nvSpPr>
          <p:cNvPr id="45" name="44 CuadroTexto"/>
          <p:cNvSpPr txBox="1"/>
          <p:nvPr/>
        </p:nvSpPr>
        <p:spPr>
          <a:xfrm>
            <a:off x="899592" y="5341669"/>
            <a:ext cx="1820307" cy="707886"/>
          </a:xfrm>
          <a:prstGeom prst="rect">
            <a:avLst/>
          </a:prstGeom>
          <a:solidFill>
            <a:srgbClr val="FF0000"/>
          </a:solidFill>
        </p:spPr>
        <p:style>
          <a:lnRef idx="0">
            <a:schemeClr val="accent2"/>
          </a:lnRef>
          <a:fillRef idx="3">
            <a:schemeClr val="accent2"/>
          </a:fillRef>
          <a:effectRef idx="3">
            <a:schemeClr val="accent2"/>
          </a:effectRef>
          <a:fontRef idx="minor">
            <a:schemeClr val="lt1"/>
          </a:fontRef>
        </p:style>
        <p:txBody>
          <a:bodyPr wrap="none" rtlCol="0">
            <a:spAutoFit/>
          </a:bodyPr>
          <a:lstStyle/>
          <a:p>
            <a:pPr algn="ctr"/>
            <a:r>
              <a:rPr lang="es-MX" sz="2000" b="1" dirty="0" smtClean="0"/>
              <a:t>MODULO PARA</a:t>
            </a:r>
          </a:p>
          <a:p>
            <a:pPr algn="ctr"/>
            <a:r>
              <a:rPr lang="es-MX" sz="2000" b="1" dirty="0" smtClean="0"/>
              <a:t>MESERO</a:t>
            </a:r>
            <a:endParaRPr lang="es-MX" sz="2000" b="1" dirty="0"/>
          </a:p>
        </p:txBody>
      </p:sp>
      <p:cxnSp>
        <p:nvCxnSpPr>
          <p:cNvPr id="48" name="47 Conector recto de flecha"/>
          <p:cNvCxnSpPr/>
          <p:nvPr/>
        </p:nvCxnSpPr>
        <p:spPr>
          <a:xfrm flipV="1">
            <a:off x="2339752" y="2708920"/>
            <a:ext cx="1152128" cy="1872208"/>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49" name="48 Conector recto de flecha"/>
          <p:cNvCxnSpPr/>
          <p:nvPr/>
        </p:nvCxnSpPr>
        <p:spPr>
          <a:xfrm>
            <a:off x="2339752" y="4581128"/>
            <a:ext cx="2016224" cy="504056"/>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22" name="21 CuadroTexto"/>
          <p:cNvSpPr txBox="1"/>
          <p:nvPr/>
        </p:nvSpPr>
        <p:spPr>
          <a:xfrm>
            <a:off x="3622831" y="1124744"/>
            <a:ext cx="1021177" cy="400110"/>
          </a:xfrm>
          <a:prstGeom prst="rect">
            <a:avLst/>
          </a:prstGeom>
          <a:solidFill>
            <a:srgbClr val="FF0000"/>
          </a:solidFill>
        </p:spPr>
        <p:style>
          <a:lnRef idx="0">
            <a:schemeClr val="accent2"/>
          </a:lnRef>
          <a:fillRef idx="3">
            <a:schemeClr val="accent2"/>
          </a:fillRef>
          <a:effectRef idx="3">
            <a:schemeClr val="accent2"/>
          </a:effectRef>
          <a:fontRef idx="minor">
            <a:schemeClr val="lt1"/>
          </a:fontRef>
        </p:style>
        <p:txBody>
          <a:bodyPr wrap="none" rtlCol="0">
            <a:spAutoFit/>
          </a:bodyPr>
          <a:lstStyle/>
          <a:p>
            <a:r>
              <a:rPr lang="es-MX" sz="2000" b="1" dirty="0" smtClean="0"/>
              <a:t>COCINA</a:t>
            </a:r>
            <a:endParaRPr lang="es-MX" sz="2000" b="1" dirty="0"/>
          </a:p>
        </p:txBody>
      </p:sp>
      <p:cxnSp>
        <p:nvCxnSpPr>
          <p:cNvPr id="64" name="63 Conector recto de flecha"/>
          <p:cNvCxnSpPr/>
          <p:nvPr/>
        </p:nvCxnSpPr>
        <p:spPr>
          <a:xfrm flipH="1" flipV="1">
            <a:off x="1331640" y="2996952"/>
            <a:ext cx="1008112" cy="1584176"/>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70" name="69 Conector recto de flecha"/>
          <p:cNvCxnSpPr/>
          <p:nvPr/>
        </p:nvCxnSpPr>
        <p:spPr>
          <a:xfrm>
            <a:off x="1907704" y="2852936"/>
            <a:ext cx="216024" cy="936104"/>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28" name="27 CuadroTexto"/>
          <p:cNvSpPr txBox="1"/>
          <p:nvPr/>
        </p:nvSpPr>
        <p:spPr>
          <a:xfrm>
            <a:off x="6361183" y="2060848"/>
            <a:ext cx="2592796" cy="3416320"/>
          </a:xfrm>
          <a:prstGeom prst="rect">
            <a:avLst/>
          </a:prstGeom>
          <a:noFill/>
        </p:spPr>
        <p:txBody>
          <a:bodyPr wrap="square" rtlCol="0">
            <a:spAutoFit/>
          </a:bodyPr>
          <a:lstStyle/>
          <a:p>
            <a:pPr algn="ctr"/>
            <a:r>
              <a:rPr lang="es-MX" b="1" dirty="0" smtClean="0">
                <a:solidFill>
                  <a:schemeClr val="bg1"/>
                </a:solidFill>
              </a:rPr>
              <a:t>Incluye lo mismo que la versión ESTANDAR Y PROFESIONAL</a:t>
            </a:r>
          </a:p>
          <a:p>
            <a:pPr algn="ctr"/>
            <a:endParaRPr lang="es-MX" dirty="0" smtClean="0">
              <a:solidFill>
                <a:schemeClr val="bg1"/>
              </a:solidFill>
            </a:endParaRPr>
          </a:p>
          <a:p>
            <a:pPr algn="ctr"/>
            <a:r>
              <a:rPr lang="es-MX" dirty="0" smtClean="0">
                <a:solidFill>
                  <a:schemeClr val="bg1"/>
                </a:solidFill>
              </a:rPr>
              <a:t>Además de que en la cocina o barra, en lugar de mandar imprimir una comanda, se les pone una computadora, en donde el encargado del departamento verá todas las órdenes nuevas.</a:t>
            </a:r>
          </a:p>
        </p:txBody>
      </p:sp>
      <p:pic>
        <p:nvPicPr>
          <p:cNvPr id="29" name="Picture 2"/>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5508104" y="4581128"/>
            <a:ext cx="792088" cy="961351"/>
          </a:xfrm>
          <a:prstGeom prst="rect">
            <a:avLst/>
          </a:prstGeom>
          <a:noFill/>
          <a:ln w="9525">
            <a:noFill/>
            <a:miter lim="800000"/>
            <a:headEnd/>
            <a:tailEnd/>
          </a:ln>
        </p:spPr>
      </p:pic>
      <p:pic>
        <p:nvPicPr>
          <p:cNvPr id="30" name="Picture 2"/>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3419872" y="1700808"/>
            <a:ext cx="792088" cy="961351"/>
          </a:xfrm>
          <a:prstGeom prst="rect">
            <a:avLst/>
          </a:prstGeom>
          <a:noFill/>
          <a:ln w="9525">
            <a:noFill/>
            <a:miter lim="800000"/>
            <a:headEnd/>
            <a:tailEnd/>
          </a:ln>
        </p:spPr>
      </p:pic>
      <p:sp>
        <p:nvSpPr>
          <p:cNvPr id="31" name="30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TODO TIPO DE RESTAURANTES, BARES Y ANTROS</a:t>
            </a:r>
            <a:endParaRPr lang="es-MX" sz="2000" b="1" dirty="0">
              <a:ln w="1905"/>
              <a:gradFill>
                <a:gsLst>
                  <a:gs pos="0">
                    <a:srgbClr val="C00000"/>
                  </a:gs>
                  <a:gs pos="78000">
                    <a:srgbClr val="FF0000"/>
                  </a:gs>
                  <a:gs pos="100000">
                    <a:schemeClr val="bg1"/>
                  </a:gs>
                </a:gsLst>
                <a:lin ang="5400000"/>
              </a:gradFill>
              <a:latin typeface="Eras Demi ITC" pitchFamily="34" charset="0"/>
              <a:ea typeface="Dotum" pitchFamily="34" charset="-127"/>
            </a:endParaRPr>
          </a:p>
        </p:txBody>
      </p:sp>
      <p:sp>
        <p:nvSpPr>
          <p:cNvPr id="32" name="Text Box 1"/>
          <p:cNvSpPr txBox="1">
            <a:spLocks noChangeArrowheads="1"/>
          </p:cNvSpPr>
          <p:nvPr/>
        </p:nvSpPr>
        <p:spPr bwMode="auto">
          <a:xfrm>
            <a:off x="-32" y="142852"/>
            <a:ext cx="1852583" cy="7143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1000" b="1" i="0" u="none" strike="noStrike" cap="none" normalizeH="0" baseline="0" dirty="0" smtClean="0">
                <a:ln>
                  <a:noFill/>
                </a:ln>
                <a:solidFill>
                  <a:schemeClr val="tx1"/>
                </a:solidFill>
                <a:effectLst/>
                <a:latin typeface="Cracked Johnnie" pitchFamily="2" charset="0"/>
                <a:cs typeface="Arial" pitchFamily="34" charset="0"/>
              </a:rPr>
              <a:t>Soluciones en Tecnología e Informática de Zamora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MX"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3" cstate="print"/>
          <a:srcRect/>
          <a:stretch>
            <a:fillRect/>
          </a:stretch>
        </p:blipFill>
        <p:spPr bwMode="auto">
          <a:xfrm>
            <a:off x="-3461" y="188640"/>
            <a:ext cx="809625" cy="6264696"/>
          </a:xfrm>
          <a:prstGeom prst="rect">
            <a:avLst/>
          </a:prstGeom>
          <a:noFill/>
          <a:ln w="9525">
            <a:noFill/>
            <a:miter lim="800000"/>
            <a:headEnd/>
            <a:tailEnd/>
          </a:ln>
        </p:spPr>
      </p:pic>
      <p:sp>
        <p:nvSpPr>
          <p:cNvPr id="18" name="17 Rectángulo"/>
          <p:cNvSpPr/>
          <p:nvPr/>
        </p:nvSpPr>
        <p:spPr>
          <a:xfrm>
            <a:off x="2444" y="556"/>
            <a:ext cx="9141555" cy="1080120"/>
          </a:xfrm>
          <a:prstGeom prst="rect">
            <a:avLst/>
          </a:prstGeom>
          <a:gradFill flip="none" rotWithShape="1">
            <a:gsLst>
              <a:gs pos="100000">
                <a:schemeClr val="bg1"/>
              </a:gs>
              <a:gs pos="50000">
                <a:srgbClr val="CED4D7"/>
              </a:gs>
              <a:gs pos="0">
                <a:srgbClr val="5F5F5F"/>
              </a:gs>
            </a:gsLst>
            <a:lin ang="5400000" scaled="1"/>
            <a:tileRect/>
          </a:gradFill>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dirty="0"/>
          </a:p>
        </p:txBody>
      </p:sp>
      <p:sp>
        <p:nvSpPr>
          <p:cNvPr id="8194" name="AutoShape 2" descr="https://static.groupon.es/63/81/1336992738163.jpg"/>
          <p:cNvSpPr>
            <a:spLocks noChangeAspect="1" noChangeArrowheads="1"/>
          </p:cNvSpPr>
          <p:nvPr/>
        </p:nvSpPr>
        <p:spPr bwMode="auto">
          <a:xfrm>
            <a:off x="155575" y="-1265238"/>
            <a:ext cx="4476750" cy="2638426"/>
          </a:xfrm>
          <a:prstGeom prst="rect">
            <a:avLst/>
          </a:prstGeom>
          <a:noFill/>
        </p:spPr>
        <p:txBody>
          <a:bodyPr vert="horz" wrap="square" lIns="91440" tIns="45720" rIns="91440" bIns="45720" numCol="1" anchor="t" anchorCtr="0" compatLnSpc="1">
            <a:prstTxWarp prst="textNoShape">
              <a:avLst/>
            </a:prstTxWarp>
          </a:bodyPr>
          <a:lstStyle/>
          <a:p>
            <a:endParaRPr lang="es-MX" dirty="0"/>
          </a:p>
        </p:txBody>
      </p:sp>
      <p:pic>
        <p:nvPicPr>
          <p:cNvPr id="19" name="Picture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8573" y="6004365"/>
            <a:ext cx="9152573" cy="864096"/>
          </a:xfrm>
          <a:prstGeom prst="rect">
            <a:avLst/>
          </a:prstGeom>
          <a:noFill/>
          <a:ln w="9525">
            <a:noFill/>
            <a:miter lim="800000"/>
            <a:headEnd/>
            <a:tailEnd/>
          </a:ln>
        </p:spPr>
      </p:pic>
      <p:sp>
        <p:nvSpPr>
          <p:cNvPr id="16" name="15 Rectángulo"/>
          <p:cNvSpPr/>
          <p:nvPr/>
        </p:nvSpPr>
        <p:spPr>
          <a:xfrm>
            <a:off x="0" y="630028"/>
            <a:ext cx="9144000" cy="461665"/>
          </a:xfrm>
          <a:prstGeom prst="rect">
            <a:avLst/>
          </a:prstGeom>
          <a:noFill/>
        </p:spPr>
        <p:txBody>
          <a:bodyPr wrap="square" lIns="91440" tIns="45720" rIns="91440" bIns="45720">
            <a:spAutoFit/>
          </a:bodyPr>
          <a:lstStyle/>
          <a:p>
            <a:pPr algn="r"/>
            <a:r>
              <a:rPr lang="es-ES" sz="2400" dirty="0" smtClean="0">
                <a:ln w="18415" cmpd="sng">
                  <a:solidFill>
                    <a:schemeClr val="tx1"/>
                  </a:solidFill>
                  <a:prstDash val="solid"/>
                </a:ln>
                <a:effectLst>
                  <a:outerShdw blurRad="63500" dir="3600000" algn="tl" rotWithShape="0">
                    <a:srgbClr val="000000">
                      <a:alpha val="70000"/>
                    </a:srgbClr>
                  </a:outerShdw>
                </a:effectLst>
              </a:rPr>
              <a:t>Versión para Tablets</a:t>
            </a:r>
            <a:endParaRPr lang="es-ES" sz="2400" dirty="0">
              <a:ln w="18415" cmpd="sng">
                <a:solidFill>
                  <a:schemeClr val="tx1"/>
                </a:solidFill>
                <a:prstDash val="solid"/>
              </a:ln>
              <a:effectLst>
                <a:outerShdw blurRad="63500" dir="3600000" algn="tl" rotWithShape="0">
                  <a:srgbClr val="000000">
                    <a:alpha val="70000"/>
                  </a:srgbClr>
                </a:outerShdw>
              </a:effectLst>
            </a:endParaRPr>
          </a:p>
        </p:txBody>
      </p:sp>
      <p:pic>
        <p:nvPicPr>
          <p:cNvPr id="31" name="Picture 2" descr="D:\BDKSistemas\Archivos Varios\BDKRest TABLETS.jpg"/>
          <p:cNvPicPr>
            <a:picLocks noChangeAspect="1" noChangeArrowheads="1"/>
          </p:cNvPicPr>
          <p:nvPr/>
        </p:nvPicPr>
        <p:blipFill>
          <a:blip r:embed="rId5" cstate="print"/>
          <a:srcRect/>
          <a:stretch>
            <a:fillRect/>
          </a:stretch>
        </p:blipFill>
        <p:spPr bwMode="auto">
          <a:xfrm>
            <a:off x="5148064" y="2492896"/>
            <a:ext cx="1799724" cy="2664296"/>
          </a:xfrm>
          <a:prstGeom prst="roundRect">
            <a:avLst>
              <a:gd name="adj" fmla="val 8594"/>
            </a:avLst>
          </a:prstGeom>
          <a:solidFill>
            <a:srgbClr val="FFFFFF">
              <a:shade val="85000"/>
            </a:srgbClr>
          </a:solidFill>
          <a:ln>
            <a:noFill/>
          </a:ln>
          <a:effectLst/>
        </p:spPr>
      </p:pic>
      <p:sp>
        <p:nvSpPr>
          <p:cNvPr id="32" name="31 CuadroTexto"/>
          <p:cNvSpPr txBox="1"/>
          <p:nvPr/>
        </p:nvSpPr>
        <p:spPr>
          <a:xfrm>
            <a:off x="35496" y="1052736"/>
            <a:ext cx="5939318" cy="830997"/>
          </a:xfrm>
          <a:prstGeom prst="rect">
            <a:avLst/>
          </a:prstGeom>
          <a:noFill/>
        </p:spPr>
        <p:txBody>
          <a:bodyPr wrap="none" rtlCol="0">
            <a:spAutoFit/>
          </a:bodyPr>
          <a:lstStyle/>
          <a:p>
            <a:r>
              <a:rPr lang="es-MX" sz="2400" b="1" dirty="0" smtClean="0">
                <a:ln w="1905"/>
                <a:gradFill>
                  <a:gsLst>
                    <a:gs pos="0">
                      <a:schemeClr val="accent6">
                        <a:shade val="20000"/>
                        <a:satMod val="200000"/>
                      </a:schemeClr>
                    </a:gs>
                    <a:gs pos="78000">
                      <a:srgbClr val="00B050"/>
                    </a:gs>
                    <a:gs pos="100000">
                      <a:schemeClr val="accent6">
                        <a:tint val="12000"/>
                        <a:satMod val="255000"/>
                      </a:schemeClr>
                    </a:gs>
                  </a:gsLst>
                  <a:lin ang="5400000"/>
                </a:gradFill>
                <a:effectLst>
                  <a:innerShdw blurRad="69850" dist="43180" dir="5400000">
                    <a:srgbClr val="000000">
                      <a:alpha val="65000"/>
                    </a:srgbClr>
                  </a:innerShdw>
                </a:effectLst>
              </a:rPr>
              <a:t>LA VERSIÓN PARA TABLETS FUNCIONA</a:t>
            </a:r>
          </a:p>
          <a:p>
            <a:r>
              <a:rPr lang="es-MX" sz="2400" b="1" dirty="0" smtClean="0">
                <a:ln w="1905"/>
                <a:gradFill>
                  <a:gsLst>
                    <a:gs pos="0">
                      <a:schemeClr val="accent6">
                        <a:shade val="20000"/>
                        <a:satMod val="200000"/>
                      </a:schemeClr>
                    </a:gs>
                    <a:gs pos="78000">
                      <a:srgbClr val="00B050"/>
                    </a:gs>
                    <a:gs pos="100000">
                      <a:schemeClr val="accent6">
                        <a:tint val="12000"/>
                        <a:satMod val="255000"/>
                      </a:schemeClr>
                    </a:gs>
                  </a:gsLst>
                  <a:lin ang="5400000"/>
                </a:gradFill>
                <a:effectLst>
                  <a:innerShdw blurRad="69850" dist="43180" dir="5400000">
                    <a:srgbClr val="000000">
                      <a:alpha val="65000"/>
                    </a:srgbClr>
                  </a:innerShdw>
                </a:effectLst>
              </a:rPr>
              <a:t>SOLO CON LA VERSIÓN PROFESIONAL O PLUS</a:t>
            </a:r>
            <a:endParaRPr lang="es-MX" sz="2400" b="1" dirty="0">
              <a:ln w="1905"/>
              <a:gradFill>
                <a:gsLst>
                  <a:gs pos="0">
                    <a:schemeClr val="accent6">
                      <a:shade val="20000"/>
                      <a:satMod val="200000"/>
                    </a:schemeClr>
                  </a:gs>
                  <a:gs pos="78000">
                    <a:srgbClr val="00B050"/>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4" name="33 CuadroTexto"/>
          <p:cNvSpPr txBox="1"/>
          <p:nvPr/>
        </p:nvSpPr>
        <p:spPr>
          <a:xfrm>
            <a:off x="2627784" y="2276872"/>
            <a:ext cx="2592288" cy="3416320"/>
          </a:xfrm>
          <a:prstGeom prst="rect">
            <a:avLst/>
          </a:prstGeom>
          <a:noFill/>
        </p:spPr>
        <p:txBody>
          <a:bodyPr wrap="square" rtlCol="0">
            <a:spAutoFit/>
            <a:scene3d>
              <a:camera prst="perspectiveHeroicExtremeRightFacing"/>
              <a:lightRig rig="threePt" dir="t"/>
            </a:scene3d>
          </a:bodyPr>
          <a:lstStyle/>
          <a:p>
            <a:pPr algn="r"/>
            <a:r>
              <a:rPr lang="es-MX" b="1" dirty="0" smtClean="0">
                <a:solidFill>
                  <a:srgbClr val="002060"/>
                </a:solidFill>
              </a:rPr>
              <a:t>Al momento de que el mesero toma la orden, en cuestión de segundos ya se está imprimiendo la comanda en la cocina o barra…  </a:t>
            </a:r>
          </a:p>
          <a:p>
            <a:pPr algn="r"/>
            <a:endParaRPr lang="es-MX" b="1" dirty="0" smtClean="0">
              <a:solidFill>
                <a:srgbClr val="002060"/>
              </a:solidFill>
            </a:endParaRPr>
          </a:p>
          <a:p>
            <a:pPr algn="r"/>
            <a:r>
              <a:rPr lang="es-MX" b="1" dirty="0" smtClean="0">
                <a:solidFill>
                  <a:srgbClr val="002060"/>
                </a:solidFill>
              </a:rPr>
              <a:t>Esto le ahorrará increíbles cantidades de tiempo en el comandeo y en el tiempo de espera de sus comensales .</a:t>
            </a:r>
          </a:p>
        </p:txBody>
      </p:sp>
      <p:pic>
        <p:nvPicPr>
          <p:cNvPr id="37" name="Picture 3" descr="C:\BDK\Productos\plus bixolon.jpg"/>
          <p:cNvPicPr>
            <a:picLocks noChangeAspect="1" noChangeArrowheads="1"/>
          </p:cNvPicPr>
          <p:nvPr/>
        </p:nvPicPr>
        <p:blipFill>
          <a:blip r:embed="rId6" cstate="print"/>
          <a:srcRect/>
          <a:stretch>
            <a:fillRect/>
          </a:stretch>
        </p:blipFill>
        <p:spPr bwMode="auto">
          <a:xfrm>
            <a:off x="7812360" y="1700808"/>
            <a:ext cx="1080120" cy="1069930"/>
          </a:xfrm>
          <a:prstGeom prst="rect">
            <a:avLst/>
          </a:prstGeom>
          <a:noFill/>
        </p:spPr>
      </p:pic>
      <p:pic>
        <p:nvPicPr>
          <p:cNvPr id="38" name="Picture 3" descr="C:\BDK\Productos\plus bixolon.jpg"/>
          <p:cNvPicPr>
            <a:picLocks noChangeAspect="1" noChangeArrowheads="1"/>
          </p:cNvPicPr>
          <p:nvPr/>
        </p:nvPicPr>
        <p:blipFill>
          <a:blip r:embed="rId6" cstate="print"/>
          <a:srcRect/>
          <a:stretch>
            <a:fillRect/>
          </a:stretch>
        </p:blipFill>
        <p:spPr bwMode="auto">
          <a:xfrm>
            <a:off x="7812360" y="4293096"/>
            <a:ext cx="1080120" cy="1069930"/>
          </a:xfrm>
          <a:prstGeom prst="rect">
            <a:avLst/>
          </a:prstGeom>
          <a:noFill/>
        </p:spPr>
      </p:pic>
      <p:cxnSp>
        <p:nvCxnSpPr>
          <p:cNvPr id="46" name="45 Conector recto de flecha"/>
          <p:cNvCxnSpPr/>
          <p:nvPr/>
        </p:nvCxnSpPr>
        <p:spPr>
          <a:xfrm flipV="1">
            <a:off x="7092280" y="3068960"/>
            <a:ext cx="576064" cy="288032"/>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47" name="46 Conector recto de flecha"/>
          <p:cNvCxnSpPr/>
          <p:nvPr/>
        </p:nvCxnSpPr>
        <p:spPr>
          <a:xfrm>
            <a:off x="7020272" y="4149080"/>
            <a:ext cx="792088" cy="36004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51" name="50 CuadroTexto"/>
          <p:cNvSpPr txBox="1"/>
          <p:nvPr/>
        </p:nvSpPr>
        <p:spPr>
          <a:xfrm>
            <a:off x="7841832" y="2852936"/>
            <a:ext cx="1021177" cy="400110"/>
          </a:xfrm>
          <a:prstGeom prst="rect">
            <a:avLst/>
          </a:prstGeom>
          <a:solidFill>
            <a:srgbClr val="FF0000"/>
          </a:solidFill>
        </p:spPr>
        <p:style>
          <a:lnRef idx="0">
            <a:schemeClr val="accent2"/>
          </a:lnRef>
          <a:fillRef idx="3">
            <a:schemeClr val="accent2"/>
          </a:fillRef>
          <a:effectRef idx="3">
            <a:schemeClr val="accent2"/>
          </a:effectRef>
          <a:fontRef idx="minor">
            <a:schemeClr val="lt1"/>
          </a:fontRef>
        </p:style>
        <p:txBody>
          <a:bodyPr wrap="none" rtlCol="0">
            <a:spAutoFit/>
          </a:bodyPr>
          <a:lstStyle/>
          <a:p>
            <a:r>
              <a:rPr lang="es-MX" sz="2000" b="1" dirty="0" smtClean="0"/>
              <a:t>COCINA</a:t>
            </a:r>
            <a:endParaRPr lang="es-MX" sz="2000" b="1" dirty="0"/>
          </a:p>
        </p:txBody>
      </p:sp>
      <p:sp>
        <p:nvSpPr>
          <p:cNvPr id="52" name="51 CuadroTexto"/>
          <p:cNvSpPr txBox="1"/>
          <p:nvPr/>
        </p:nvSpPr>
        <p:spPr>
          <a:xfrm>
            <a:off x="7889441" y="5445224"/>
            <a:ext cx="925959" cy="400110"/>
          </a:xfrm>
          <a:prstGeom prst="rect">
            <a:avLst/>
          </a:prstGeom>
          <a:solidFill>
            <a:srgbClr val="FF0000"/>
          </a:solidFill>
        </p:spPr>
        <p:style>
          <a:lnRef idx="0">
            <a:schemeClr val="accent2"/>
          </a:lnRef>
          <a:fillRef idx="3">
            <a:schemeClr val="accent2"/>
          </a:fillRef>
          <a:effectRef idx="3">
            <a:schemeClr val="accent2"/>
          </a:effectRef>
          <a:fontRef idx="minor">
            <a:schemeClr val="lt1"/>
          </a:fontRef>
        </p:style>
        <p:txBody>
          <a:bodyPr wrap="none" rtlCol="0">
            <a:spAutoFit/>
          </a:bodyPr>
          <a:lstStyle/>
          <a:p>
            <a:r>
              <a:rPr lang="es-MX" sz="2000" b="1" dirty="0" smtClean="0"/>
              <a:t>BARRA</a:t>
            </a:r>
            <a:endParaRPr lang="es-MX" sz="2000" b="1" dirty="0"/>
          </a:p>
        </p:txBody>
      </p:sp>
      <p:pic>
        <p:nvPicPr>
          <p:cNvPr id="53" name="Picture 5" descr="http://thegadgetox.net/wp-content/uploads/2013/11/Android-logo.png"/>
          <p:cNvPicPr>
            <a:picLocks noChangeAspect="1" noChangeArrowheads="1"/>
          </p:cNvPicPr>
          <p:nvPr/>
        </p:nvPicPr>
        <p:blipFill>
          <a:blip r:embed="rId7" cstate="print"/>
          <a:srcRect/>
          <a:stretch>
            <a:fillRect/>
          </a:stretch>
        </p:blipFill>
        <p:spPr bwMode="auto">
          <a:xfrm>
            <a:off x="5220072" y="5373216"/>
            <a:ext cx="576064" cy="576064"/>
          </a:xfrm>
          <a:prstGeom prst="rect">
            <a:avLst/>
          </a:prstGeom>
          <a:noFill/>
        </p:spPr>
      </p:pic>
      <p:pic>
        <p:nvPicPr>
          <p:cNvPr id="54" name="Picture 7" descr="http://appleweblog.hipertextual.com/files/2011/12/ios-logo.jpg"/>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5940152" y="5241723"/>
            <a:ext cx="1296144" cy="851573"/>
          </a:xfrm>
          <a:prstGeom prst="rect">
            <a:avLst/>
          </a:prstGeom>
          <a:noFill/>
        </p:spPr>
      </p:pic>
      <p:pic>
        <p:nvPicPr>
          <p:cNvPr id="56" name="Picture 2" descr="http://sitemn.gr/users/Cube/swfiles/plugins/ckfiles/cube_example3_4.jpg"/>
          <p:cNvPicPr>
            <a:picLocks noChangeAspect="1" noChangeArrowheads="1"/>
          </p:cNvPicPr>
          <p:nvPr/>
        </p:nvPicPr>
        <p:blipFill>
          <a:blip r:embed="rId9" cstate="print"/>
          <a:srcRect/>
          <a:stretch>
            <a:fillRect/>
          </a:stretch>
        </p:blipFill>
        <p:spPr bwMode="auto">
          <a:xfrm>
            <a:off x="1187624" y="3861048"/>
            <a:ext cx="1156364" cy="1728192"/>
          </a:xfrm>
          <a:prstGeom prst="rect">
            <a:avLst/>
          </a:prstGeom>
          <a:noFill/>
        </p:spPr>
      </p:pic>
      <p:cxnSp>
        <p:nvCxnSpPr>
          <p:cNvPr id="58" name="57 Conector recto"/>
          <p:cNvCxnSpPr/>
          <p:nvPr/>
        </p:nvCxnSpPr>
        <p:spPr>
          <a:xfrm>
            <a:off x="1043608" y="3717032"/>
            <a:ext cx="1440160" cy="2016224"/>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61" name="60 Conector recto"/>
          <p:cNvCxnSpPr/>
          <p:nvPr/>
        </p:nvCxnSpPr>
        <p:spPr>
          <a:xfrm flipH="1">
            <a:off x="1187624" y="3717032"/>
            <a:ext cx="1224136" cy="2088232"/>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
        <p:nvSpPr>
          <p:cNvPr id="65" name="64 Rectángulo"/>
          <p:cNvSpPr/>
          <p:nvPr/>
        </p:nvSpPr>
        <p:spPr>
          <a:xfrm>
            <a:off x="2736304" y="6244720"/>
            <a:ext cx="6407696" cy="646331"/>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buFont typeface="Arial" charset="0"/>
              <a:buChar char="•"/>
            </a:pPr>
            <a:r>
              <a:rPr lang="es-ES" b="1" cap="all" dirty="0" smtClean="0">
                <a:ln w="0"/>
                <a:solidFill>
                  <a:srgbClr val="FF0000"/>
                </a:solidFill>
                <a:effectLst/>
              </a:rPr>
              <a:t> Se adquiere por separado</a:t>
            </a:r>
          </a:p>
          <a:p>
            <a:pPr algn="r">
              <a:buFont typeface="Arial" charset="0"/>
              <a:buChar char="•"/>
            </a:pPr>
            <a:r>
              <a:rPr lang="es-ES" b="1" cap="all" dirty="0" smtClean="0">
                <a:ln w="0"/>
                <a:solidFill>
                  <a:srgbClr val="FF0000"/>
                </a:solidFill>
                <a:effectLst/>
              </a:rPr>
              <a:t> Se requiere comprar la versión  profesional o plus.</a:t>
            </a:r>
            <a:endParaRPr lang="es-ES" b="1" cap="all" dirty="0">
              <a:ln w="0"/>
              <a:solidFill>
                <a:srgbClr val="FF0000"/>
              </a:solidFill>
              <a:effectLst/>
            </a:endParaRPr>
          </a:p>
        </p:txBody>
      </p:sp>
      <p:sp>
        <p:nvSpPr>
          <p:cNvPr id="24" name="23 CuadroTexto"/>
          <p:cNvSpPr txBox="1"/>
          <p:nvPr/>
        </p:nvSpPr>
        <p:spPr>
          <a:xfrm>
            <a:off x="1691680" y="44624"/>
            <a:ext cx="7452320" cy="707886"/>
          </a:xfrm>
          <a:prstGeom prst="rect">
            <a:avLst/>
          </a:prstGeom>
          <a:noFill/>
        </p:spPr>
        <p:txBody>
          <a:bodyPr wrap="square" rtlCol="0">
            <a:spAutoFit/>
            <a:scene3d>
              <a:camera prst="orthographicFront"/>
              <a:lightRig rig="threePt" dir="t"/>
            </a:scene3d>
            <a:sp3d extrusionH="57150">
              <a:bevelT w="69850" h="69850" prst="divot"/>
            </a:sp3d>
          </a:bodyPr>
          <a:lstStyle/>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SOFTWARE ADMINISTRATIVO Y PUNTO DE VENTA</a:t>
            </a:r>
          </a:p>
          <a:p>
            <a:pPr algn="r"/>
            <a:r>
              <a:rPr lang="es-MX" sz="2000" b="1" dirty="0" smtClean="0">
                <a:ln w="1905"/>
                <a:gradFill>
                  <a:gsLst>
                    <a:gs pos="0">
                      <a:srgbClr val="C00000"/>
                    </a:gs>
                    <a:gs pos="78000">
                      <a:srgbClr val="FF0000"/>
                    </a:gs>
                    <a:gs pos="100000">
                      <a:schemeClr val="bg1"/>
                    </a:gs>
                  </a:gsLst>
                  <a:lin ang="5400000"/>
                </a:gradFill>
                <a:latin typeface="Eras Demi ITC" pitchFamily="34" charset="0"/>
                <a:ea typeface="Dotum" pitchFamily="34" charset="-127"/>
              </a:rPr>
              <a:t>PARA TODO TIPO DE RESTAURANTES, BARES Y ANTROS</a:t>
            </a:r>
            <a:endParaRPr lang="es-MX" sz="2000" b="1" dirty="0">
              <a:ln w="1905"/>
              <a:gradFill>
                <a:gsLst>
                  <a:gs pos="0">
                    <a:srgbClr val="C00000"/>
                  </a:gs>
                  <a:gs pos="78000">
                    <a:srgbClr val="FF0000"/>
                  </a:gs>
                  <a:gs pos="100000">
                    <a:schemeClr val="bg1"/>
                  </a:gs>
                </a:gsLst>
                <a:lin ang="5400000"/>
              </a:gradFill>
              <a:latin typeface="Eras Demi ITC" pitchFamily="34" charset="0"/>
              <a:ea typeface="Dotum" pitchFamily="34" charset="-127"/>
            </a:endParaRPr>
          </a:p>
        </p:txBody>
      </p:sp>
      <p:sp>
        <p:nvSpPr>
          <p:cNvPr id="25" name="Text Box 1"/>
          <p:cNvSpPr txBox="1">
            <a:spLocks noChangeArrowheads="1"/>
          </p:cNvSpPr>
          <p:nvPr/>
        </p:nvSpPr>
        <p:spPr bwMode="auto">
          <a:xfrm>
            <a:off x="-32" y="142852"/>
            <a:ext cx="1852583" cy="7143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1000" b="1" i="0" u="none" strike="noStrike" cap="none" normalizeH="0" baseline="0" dirty="0" smtClean="0">
                <a:ln>
                  <a:noFill/>
                </a:ln>
                <a:solidFill>
                  <a:schemeClr val="tx1"/>
                </a:solidFill>
                <a:effectLst/>
                <a:latin typeface="Cracked Johnnie" pitchFamily="2" charset="0"/>
                <a:cs typeface="Arial" pitchFamily="34" charset="0"/>
              </a:rPr>
              <a:t>Soluciones en Tecnología e Informática de Zamora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MX"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5815</TotalTime>
  <Words>3054</Words>
  <Application>Microsoft Office PowerPoint</Application>
  <PresentationFormat>Presentación en pantalla (4:3)</PresentationFormat>
  <Paragraphs>326</Paragraphs>
  <Slides>20</Slides>
  <Notes>20</Notes>
  <HiddenSlides>0</HiddenSlides>
  <MMClips>0</MMClips>
  <ScaleCrop>false</ScaleCrop>
  <HeadingPairs>
    <vt:vector size="4" baseType="variant">
      <vt:variant>
        <vt:lpstr>Tema</vt:lpstr>
      </vt:variant>
      <vt:variant>
        <vt:i4>1</vt:i4>
      </vt:variant>
      <vt:variant>
        <vt:lpstr>Títulos de diapositiva</vt:lpstr>
      </vt:variant>
      <vt:variant>
        <vt:i4>20</vt:i4>
      </vt:variant>
    </vt:vector>
  </HeadingPairs>
  <TitlesOfParts>
    <vt:vector size="21" baseType="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Soluciones en tecnologia e informatica de zamora</dc:creator>
  <cp:lastModifiedBy>SPONCH</cp:lastModifiedBy>
  <cp:revision>258</cp:revision>
  <dcterms:created xsi:type="dcterms:W3CDTF">2013-11-13T21:29:27Z</dcterms:created>
  <dcterms:modified xsi:type="dcterms:W3CDTF">2016-01-20T23:37:47Z</dcterms:modified>
</cp:coreProperties>
</file>