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8" r:id="rId11"/>
    <p:sldId id="269" r:id="rId12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D0CC8-506A-4792-AA46-4495C265E174}" type="datetimeFigureOut">
              <a:rPr lang="es-MX" smtClean="0"/>
              <a:pPr/>
              <a:t>11/03/2015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FE453-6432-4DBF-B06E-119EFD17DA39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4158671" y="323528"/>
            <a:ext cx="2699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SERVICIOS GENERALES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58007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latin typeface="Arial Narrow" pitchFamily="34" charset="0"/>
              </a:rPr>
              <a:t>CAPACITACIÓN EN LÍNEA</a:t>
            </a:r>
          </a:p>
        </p:txBody>
      </p:sp>
      <p:pic>
        <p:nvPicPr>
          <p:cNvPr id="1026" name="Picture 2" descr="C:\BDK\Productos\capacitac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3298"/>
            <a:ext cx="1818333" cy="1256534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1700808" y="1639124"/>
            <a:ext cx="515719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Te brindamos la capacitación sobre el sistema que vayas a adquirir, dependiendo de las horas que contrates será lo breve o completa que pueda ser la capacitación, por decir, si solo contratas 1 hora solo se dará un recorrido por las diferentes opciones del sistema para que tengas conocimiento de cada una de las opciones del software, pero si contratas más de 1 hora entonces si podremos adentrarnos más en cada opción del programa, además si el tiempo alcanza podemos hacer ejemplos reales.</a:t>
            </a:r>
            <a:endParaRPr lang="es-MX" sz="1300" b="1" dirty="0">
              <a:latin typeface="Arial Narrow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624" y="3183230"/>
            <a:ext cx="681337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Para poderte ofrecer la capacitación en línea es necesario que cuentes con bocinas, micrófono y de preferencia cámara aunque no es necesaria. Esto para poder tener una video conferencia y que la capacitación sea más personalizada, o bien, puede ser vía telefónica. Hay que coordinar con los técnicos de soporte para ver la hora en la que se impartirá.</a:t>
            </a:r>
          </a:p>
          <a:p>
            <a:endParaRPr lang="es-MX" sz="1300" dirty="0" smtClean="0">
              <a:latin typeface="Arial Narrow" pitchFamily="34" charset="0"/>
            </a:endParaRPr>
          </a:p>
          <a:p>
            <a:pPr algn="ctr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EL SERVICIO DE CAPACITACIÓN ES OPCIONAL YA QUE SE TE PROPORCIONAN VIDEOS DEMOSTRATIVOS Y EXPLICATIVOS PARA EL USO DEL SISTEMA, PERO ES RECOMENDABLE POR LO MENOS CONTRATAR 2 HORAS DE CAPACITACIÓN PARA SABER USAR CORRECTAMENTE EL PUNTO DE VENTA Y SUS DIFERENTES FUNCIONES.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7524328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0" y="5143996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00FF"/>
                </a:solidFill>
                <a:latin typeface="Arial Narrow" pitchFamily="34" charset="0"/>
              </a:rPr>
              <a:t>PRECIO: $ </a:t>
            </a:r>
            <a:r>
              <a:rPr lang="es-MX" sz="2400" b="1" dirty="0" smtClean="0">
                <a:solidFill>
                  <a:srgbClr val="0000FF"/>
                </a:solidFill>
                <a:latin typeface="Arial Narrow" pitchFamily="34" charset="0"/>
              </a:rPr>
              <a:t>1,000 </a:t>
            </a:r>
            <a:r>
              <a:rPr lang="es-MX" sz="2400" b="1" dirty="0" smtClean="0">
                <a:solidFill>
                  <a:srgbClr val="0000FF"/>
                </a:solidFill>
                <a:latin typeface="Arial Narrow" pitchFamily="34" charset="0"/>
              </a:rPr>
              <a:t>por hora en línea.</a:t>
            </a:r>
          </a:p>
          <a:p>
            <a:endParaRPr lang="es-MX" sz="1600" b="1" dirty="0">
              <a:latin typeface="Arial Narrow" pitchFamily="34" charset="0"/>
            </a:endParaRPr>
          </a:p>
          <a:p>
            <a:r>
              <a:rPr lang="es-MX" sz="1600" b="1" dirty="0" smtClean="0">
                <a:latin typeface="Arial Narrow" pitchFamily="34" charset="0"/>
              </a:rPr>
              <a:t>Si </a:t>
            </a:r>
            <a:r>
              <a:rPr lang="es-MX" sz="1600" b="1" dirty="0" smtClean="0">
                <a:latin typeface="Arial Narrow" pitchFamily="34" charset="0"/>
              </a:rPr>
              <a:t>la capacitación es foránea, en cualquier parte de la republica mexicana, el costo por hora es de </a:t>
            </a:r>
            <a:r>
              <a:rPr lang="es-MX" sz="2000" b="1" dirty="0" smtClean="0">
                <a:solidFill>
                  <a:srgbClr val="FF0000"/>
                </a:solidFill>
                <a:latin typeface="Arial Narrow" pitchFamily="34" charset="0"/>
              </a:rPr>
              <a:t>$ </a:t>
            </a:r>
            <a:r>
              <a:rPr lang="es-MX" sz="2000" b="1" dirty="0" smtClean="0">
                <a:solidFill>
                  <a:srgbClr val="FF0000"/>
                </a:solidFill>
                <a:latin typeface="Arial Narrow" pitchFamily="34" charset="0"/>
              </a:rPr>
              <a:t>1,500 </a:t>
            </a:r>
            <a:r>
              <a:rPr lang="es-MX" sz="1600" b="1" dirty="0" smtClean="0">
                <a:latin typeface="Arial Narrow" pitchFamily="34" charset="0"/>
              </a:rPr>
              <a:t>más los viáticos correspondientes como avión, traslados, taxis, hospedaje, alimentos. Contratando un mínimo de 6 horas.</a:t>
            </a:r>
          </a:p>
          <a:p>
            <a:endParaRPr lang="es-MX" sz="1600" b="1" dirty="0" smtClean="0">
              <a:latin typeface="Arial Narrow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7384" y="7638727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3209502" y="179512"/>
            <a:ext cx="3648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COMPUTADORAS TODO EN UNO </a:t>
            </a:r>
          </a:p>
          <a:p>
            <a:pPr algn="r"/>
            <a:r>
              <a:rPr lang="es-MX" sz="2000" b="1" dirty="0" smtClean="0">
                <a:latin typeface="Arial Narrow" pitchFamily="34" charset="0"/>
              </a:rPr>
              <a:t>Y TERMINALES PUNTO DE VENTA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241176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DELL TODO EN UNO TOUCHSCREEN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656184" y="2943399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CORE I3, 4 GB RAM, 500 GB DD, PANTALLA 20" HD TOUCHSCREEN, WINDOWS 7 PRO 64 BITS </a:t>
            </a:r>
          </a:p>
          <a:p>
            <a:pPr algn="just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* SOLICITAR REVISAR EXISTENCIAS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3923928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395586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INSPIRON ONE AIO 2020 TOUCH </a:t>
            </a:r>
            <a:endParaRPr lang="es-MX" sz="2000" b="1" dirty="0" smtClean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656184" y="4236468"/>
            <a:ext cx="51571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PROCESADOR CORE I3, 4GB RAM, 1 TB DD, PANTALLA 20" HD TOUCH, WINDOWS 8 CONSUMER </a:t>
            </a:r>
          </a:p>
          <a:p>
            <a:pPr algn="just">
              <a:buFont typeface="Arial" charset="0"/>
              <a:buChar char="•"/>
            </a:pPr>
            <a:r>
              <a:rPr lang="es-MX" sz="13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SOLICITAR REVISAR EXISTENCIAS</a:t>
            </a:r>
          </a:p>
          <a:p>
            <a:pPr algn="just">
              <a:buFont typeface="Arial" charset="0"/>
              <a:buChar char="•"/>
            </a:pP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 TEMPORALMENTE AGOTADO.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5364088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26 CuadroTexto"/>
          <p:cNvSpPr txBox="1"/>
          <p:nvPr/>
        </p:nvSpPr>
        <p:spPr>
          <a:xfrm>
            <a:off x="8999" y="539602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 Narrow" pitchFamily="34" charset="0"/>
              </a:rPr>
              <a:t>ALL IN ONE MARCA HP MODELO  AIO 205 G1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493783" y="5895727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300" dirty="0" smtClean="0">
                <a:latin typeface="Arial Narrow" pitchFamily="34" charset="0"/>
              </a:rPr>
              <a:t>PROCESADOR E1-2500 DUAL CORE, 4 GB RAM, 500 GB DD, DVD-RW, PANTALLA 18.5 NORMAL, WIN 8 EM </a:t>
            </a:r>
          </a:p>
          <a:p>
            <a:pPr algn="just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* SOLICITAR REVISAR EXISTENCIAS</a:t>
            </a:r>
          </a:p>
        </p:txBody>
      </p:sp>
      <p:cxnSp>
        <p:nvCxnSpPr>
          <p:cNvPr id="30" name="29 Conector recto"/>
          <p:cNvCxnSpPr/>
          <p:nvPr/>
        </p:nvCxnSpPr>
        <p:spPr>
          <a:xfrm>
            <a:off x="156649" y="6888131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3554" name="Picture 2" descr="https://ctonline.mx/img/productos/thumbs/CPUDLL1720_310x28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7384" y="2677671"/>
            <a:ext cx="1584176" cy="1534289"/>
          </a:xfrm>
          <a:prstGeom prst="rect">
            <a:avLst/>
          </a:prstGeom>
          <a:noFill/>
        </p:spPr>
      </p:pic>
      <p:pic>
        <p:nvPicPr>
          <p:cNvPr id="23556" name="Picture 4" descr="https://ctonline.mx/img/productos/thumbs/CPUDLL1750_310x28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4152638"/>
            <a:ext cx="1584176" cy="1307966"/>
          </a:xfrm>
          <a:prstGeom prst="rect">
            <a:avLst/>
          </a:prstGeom>
          <a:noFill/>
        </p:spPr>
      </p:pic>
      <p:pic>
        <p:nvPicPr>
          <p:cNvPr id="23558" name="Picture 6" descr="https://ctonline.mx/img/productos/thumbs/CPUCPQ4110_310x28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5724128"/>
            <a:ext cx="1080120" cy="1080120"/>
          </a:xfrm>
          <a:prstGeom prst="rect">
            <a:avLst/>
          </a:prstGeom>
          <a:noFill/>
        </p:spPr>
      </p:pic>
      <p:sp>
        <p:nvSpPr>
          <p:cNvPr id="31" name="30 CuadroTexto"/>
          <p:cNvSpPr txBox="1"/>
          <p:nvPr/>
        </p:nvSpPr>
        <p:spPr>
          <a:xfrm>
            <a:off x="3634" y="690819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TERMINAL PUNTO DE VENTA MARCA ELO MOD TERTSN070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1488418" y="7236296"/>
            <a:ext cx="51571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300" dirty="0" smtClean="0">
                <a:latin typeface="Arial Narrow" pitchFamily="34" charset="0"/>
              </a:rPr>
              <a:t>15.6" LCD TOUCHSCREEN,INTEL 1.6GHZ ATOM N270,533 MHZ MIN 1GB DDR2 SODIMM ON 1 OF 1 SLOT (REEMPLAZABLES CON UN MÁXIMO DE 2 GB EN UNA RANURA DE 1),160GB 2.5" SATA HDD2,USB 4 X USB 2.0 </a:t>
            </a:r>
          </a:p>
          <a:p>
            <a:pPr algn="just">
              <a:buFont typeface="Arial" charset="0"/>
              <a:buChar char="•"/>
            </a:pP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SOLICITAR REVISAR EXISTENCIAS</a:t>
            </a:r>
          </a:p>
          <a:p>
            <a:pPr algn="just">
              <a:buFont typeface="Arial" charset="0"/>
              <a:buChar char="•"/>
            </a:pPr>
            <a:r>
              <a:rPr lang="es-MX" sz="13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No incluye sistema operativo</a:t>
            </a:r>
          </a:p>
          <a:p>
            <a:pPr algn="just">
              <a:buFont typeface="Arial" charset="0"/>
              <a:buChar char="•"/>
            </a:pPr>
            <a:r>
              <a:rPr lang="es-MX" sz="13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No incluye teclado ni mouse</a:t>
            </a:r>
          </a:p>
        </p:txBody>
      </p:sp>
      <p:pic>
        <p:nvPicPr>
          <p:cNvPr id="23559" name="Picture 7" descr="C:\BDK\Productos\tertsn07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24" y="7378067"/>
            <a:ext cx="1440160" cy="1082365"/>
          </a:xfrm>
          <a:prstGeom prst="rect">
            <a:avLst/>
          </a:prstGeom>
          <a:noFill/>
        </p:spPr>
      </p:pic>
      <p:cxnSp>
        <p:nvCxnSpPr>
          <p:cNvPr id="34" name="33 Conector recto"/>
          <p:cNvCxnSpPr/>
          <p:nvPr/>
        </p:nvCxnSpPr>
        <p:spPr>
          <a:xfrm>
            <a:off x="153015" y="2411760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C:\BDK\Productos\LenovoTouc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515" y="1126733"/>
            <a:ext cx="1229122" cy="1229122"/>
          </a:xfrm>
          <a:prstGeom prst="rect">
            <a:avLst/>
          </a:prstGeom>
          <a:noFill/>
        </p:spPr>
      </p:pic>
      <p:sp>
        <p:nvSpPr>
          <p:cNvPr id="35" name="34 CuadroTexto"/>
          <p:cNvSpPr txBox="1"/>
          <p:nvPr/>
        </p:nvSpPr>
        <p:spPr>
          <a:xfrm>
            <a:off x="1323528" y="1147554"/>
            <a:ext cx="5534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TODO EN UNO MARCA LENOVO - TOUCHSCREEN</a:t>
            </a:r>
          </a:p>
        </p:txBody>
      </p:sp>
      <p:sp>
        <p:nvSpPr>
          <p:cNvPr id="36" name="35 CuadroTexto"/>
          <p:cNvSpPr txBox="1"/>
          <p:nvPr/>
        </p:nvSpPr>
        <p:spPr>
          <a:xfrm>
            <a:off x="1412776" y="1547664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TOUCHSCREEN, PROCESADOR DUAL CORE A 2.6 GHZ, RAM 6GB, DISCO DURO DE 2 TERAS, PANTALLA 20" TOUCH, WINDOWS 8 </a:t>
            </a:r>
          </a:p>
          <a:p>
            <a:pPr algn="just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* SOLICITAR REVISAR EXISTENCIAS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214290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CuadroTexto"/>
          <p:cNvSpPr txBox="1"/>
          <p:nvPr/>
        </p:nvSpPr>
        <p:spPr>
          <a:xfrm>
            <a:off x="0" y="417189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TABLET ACTEK DE 7” MODELO </a:t>
            </a:r>
            <a:r>
              <a:rPr lang="en-US" sz="2000" dirty="0" smtClean="0">
                <a:latin typeface="Arial Narrow" pitchFamily="34" charset="0"/>
              </a:rPr>
              <a:t>AIKUN AT723C</a:t>
            </a:r>
            <a:r>
              <a:rPr lang="es-MX" sz="2000" b="1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1652550" y="4647841"/>
            <a:ext cx="5157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dirty="0" smtClean="0">
                <a:latin typeface="Arial Narrow" pitchFamily="34" charset="0"/>
              </a:rPr>
              <a:t>7", MEM INT 8GB, ANDROID 4.2 JELLY BEAN, PROCESADOR ALL WINNER A23 CORTEX A7 1.2 GHZ DUAL CORE, 1 GB RAM DDR3, CAM 3PX,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20" name="19 Conector recto"/>
          <p:cNvCxnSpPr/>
          <p:nvPr/>
        </p:nvCxnSpPr>
        <p:spPr>
          <a:xfrm>
            <a:off x="153015" y="584439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5717303" y="323528"/>
            <a:ext cx="1140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TABLETS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TABLET MARCA TECH PAD MODELO XTAB DUAL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656184" y="1512842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PANTALLA 10", MEM INTERNA 8GB EXP A 64, ANDROID 4.2, 1 GB RAM, PROCESADOR ALLWINNER A20 DUAL CORE CORTEX A7 A 1.2GHZ, CAMARA DUAL, WIFI, BATERIA HASTA 7.5 HRS EN USO, COLOR BLANCO 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262778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262778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TABLET ASUS 7" LED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1656184" y="3127485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7" LED, PROCESADOR MEDIA TEK MT8125 QUAD CORE, 1GB RAM, DD 8GB, SO ANDROID JELLYBEAN 4.2, BATERIA 3.75V*1 LI-POLYMER BATTERY 4270 MAH(16WH) 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4151827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578" name="Picture 2" descr="https://ctonline.mx/img/productos/thumbs/TLCTIT320_310x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75656"/>
            <a:ext cx="1628800" cy="1029590"/>
          </a:xfrm>
          <a:prstGeom prst="rect">
            <a:avLst/>
          </a:prstGeom>
          <a:noFill/>
        </p:spPr>
      </p:pic>
      <p:pic>
        <p:nvPicPr>
          <p:cNvPr id="24580" name="Picture 4" descr="https://ctonline.mx/img/productos/thumbs/TABASS250_310x28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24" y="2811870"/>
            <a:ext cx="1440160" cy="14401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40" y="4511867"/>
            <a:ext cx="1069047" cy="119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27 CuadroTexto"/>
          <p:cNvSpPr txBox="1"/>
          <p:nvPr/>
        </p:nvSpPr>
        <p:spPr>
          <a:xfrm>
            <a:off x="-9687" y="5940152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TABLET MARCA INTEL 7“ MODELO </a:t>
            </a:r>
            <a:r>
              <a:rPr lang="es-MX" sz="2000" dirty="0" smtClean="0"/>
              <a:t>Vulcan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642863" y="6416103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dirty="0" smtClean="0">
                <a:latin typeface="Arial Narrow" pitchFamily="34" charset="0"/>
              </a:rPr>
              <a:t>PROCESADOR INTEL MEDFIELD ATOM Z2460R 1.6GHZ, 7", MULTITOUCH, 1 GB RAM, 8 GB INTERNA, CAMARA, ANDROID 4.0, LECTOR MICRO SD HASTA 32 GB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43328" y="761265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" name="Picture 2" descr="C:\BDK\Productos\TLCINT03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320" y="6300192"/>
            <a:ext cx="1535488" cy="1152128"/>
          </a:xfrm>
          <a:prstGeom prst="rect">
            <a:avLst/>
          </a:prstGeom>
          <a:noFill/>
        </p:spPr>
      </p:pic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4158671" y="323528"/>
            <a:ext cx="2699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SERVICIOS GENERALES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latin typeface="Arial Narrow" pitchFamily="34" charset="0"/>
              </a:rPr>
              <a:t>INSTALACION A DOMICILIO LOCAL Y FORANEA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700808" y="1639124"/>
            <a:ext cx="51571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Te mandamos un técnico quien te instalará el Software Punto de Venta al 100%, te lo dejará funcionando en todas las computadoras que necesites siempre y cuando se encuentren dentro de la misma red loca de tu negocio.</a:t>
            </a:r>
          </a:p>
          <a:p>
            <a:pPr algn="just"/>
            <a:endParaRPr lang="es-MX" sz="1300" b="1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También incluye la configuración del equipo de computo y las configuraciones de impresoras y de red.</a:t>
            </a:r>
            <a:endParaRPr lang="es-MX" sz="1300" dirty="0">
              <a:latin typeface="Arial Narrow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624" y="3183230"/>
            <a:ext cx="68133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Este servicio </a:t>
            </a:r>
            <a:r>
              <a:rPr lang="es-MX" sz="1300" b="1" dirty="0" smtClean="0">
                <a:latin typeface="Arial Narrow" pitchFamily="34" charset="0"/>
              </a:rPr>
              <a:t>NO INCLUYE </a:t>
            </a:r>
            <a:r>
              <a:rPr lang="es-MX" sz="1300" dirty="0" smtClean="0">
                <a:latin typeface="Arial Narrow" pitchFamily="34" charset="0"/>
              </a:rPr>
              <a:t>cableado de red, es tu responsabilidad ya tener la red y el cableado de red listos para solo instalar los equipos de computo y configurarlos.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 No incluye instalación de Sistema Operativo Windows, Office ni Antivirus, este servicio tiene un costo de </a:t>
            </a: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$500 </a:t>
            </a:r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pesos por computadora adicionales.</a:t>
            </a:r>
          </a:p>
          <a:p>
            <a:endParaRPr lang="es-MX" sz="1300" dirty="0" smtClean="0"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723629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0" y="4499992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latin typeface="Arial Narrow" pitchFamily="34" charset="0"/>
              </a:rPr>
              <a:t>PRECIO: $ 1,000 por instalación por sucursal.</a:t>
            </a:r>
          </a:p>
          <a:p>
            <a:endParaRPr lang="es-MX" sz="1600" b="1" dirty="0">
              <a:latin typeface="Arial Narrow" pitchFamily="34" charset="0"/>
            </a:endParaRPr>
          </a:p>
          <a:p>
            <a:r>
              <a:rPr lang="es-MX" sz="1600" b="1" dirty="0" smtClean="0">
                <a:latin typeface="Arial Narrow" pitchFamily="34" charset="0"/>
              </a:rPr>
              <a:t>Aplica para la instalación a domicilio en </a:t>
            </a:r>
            <a:r>
              <a:rPr lang="es-MX" sz="1600" b="1" dirty="0" smtClean="0">
                <a:latin typeface="Arial Narrow" pitchFamily="34" charset="0"/>
              </a:rPr>
              <a:t>ZAMORA y </a:t>
            </a:r>
            <a:r>
              <a:rPr lang="es-MX" sz="1600" b="1" dirty="0" smtClean="0">
                <a:latin typeface="Arial Narrow" pitchFamily="34" charset="0"/>
              </a:rPr>
              <a:t>la zona metropolitana.</a:t>
            </a:r>
          </a:p>
          <a:p>
            <a:endParaRPr lang="es-MX" sz="1600" b="1" dirty="0">
              <a:latin typeface="Arial Narrow" pitchFamily="34" charset="0"/>
            </a:endParaRPr>
          </a:p>
          <a:p>
            <a:r>
              <a:rPr lang="es-MX" sz="1600" b="1" dirty="0" smtClean="0">
                <a:latin typeface="Arial Narrow" pitchFamily="34" charset="0"/>
              </a:rPr>
              <a:t>Si la capacitación es foránea, en cualquier parte de la republica mexicana, el costo por hora es de $ 1,500 por día más los viáticos correspondientes como avión, traslados, taxis, hospedaje, alimentos.  </a:t>
            </a:r>
          </a:p>
          <a:p>
            <a:endParaRPr lang="es-MX" sz="1600" b="1" dirty="0" smtClean="0">
              <a:latin typeface="Arial Narrow" pitchFamily="34" charset="0"/>
            </a:endParaRPr>
          </a:p>
          <a:p>
            <a:r>
              <a:rPr lang="es-MX" sz="1600" dirty="0" smtClean="0">
                <a:latin typeface="Arial Narrow" pitchFamily="34" charset="0"/>
              </a:rPr>
              <a:t>La instalación de software y hardware se realiza en 1 día como máximo, a menos que por razones extraordinarias a </a:t>
            </a:r>
            <a:r>
              <a:rPr lang="es-MX" sz="1600" dirty="0" smtClean="0">
                <a:latin typeface="Arial Narrow" pitchFamily="34" charset="0"/>
              </a:rPr>
              <a:t>STIZ</a:t>
            </a:r>
            <a:r>
              <a:rPr lang="es-MX" sz="1600" dirty="0" smtClean="0">
                <a:latin typeface="Arial Narrow" pitchFamily="34" charset="0"/>
              </a:rPr>
              <a:t>, </a:t>
            </a:r>
            <a:r>
              <a:rPr lang="es-MX" sz="1600" dirty="0" smtClean="0">
                <a:latin typeface="Arial Narrow" pitchFamily="34" charset="0"/>
              </a:rPr>
              <a:t>puede llevar más de 1 día.</a:t>
            </a:r>
            <a:endParaRPr lang="es-MX" sz="1600" dirty="0">
              <a:latin typeface="Arial Narrow" pitchFamily="34" charset="0"/>
            </a:endParaRPr>
          </a:p>
        </p:txBody>
      </p:sp>
      <p:pic>
        <p:nvPicPr>
          <p:cNvPr id="2050" name="Picture 2" descr="http://compuservicioscampos.com/wp-content/uploads/2013/09/instalacion-hardware-softwa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57" y="1547664"/>
            <a:ext cx="1656184" cy="1656184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3634" y="7350695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4158671" y="323528"/>
            <a:ext cx="2699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SERVICIOS GENERALES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latin typeface="Arial Narrow" pitchFamily="34" charset="0"/>
              </a:rPr>
              <a:t>PÓLIZA DE SOPORTE TÉCNICO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700808" y="1639124"/>
            <a:ext cx="51571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La póliza de Soporte Técnico te cubre cualquier eventualidad que puedas tener en tu negocio con las computadoras y con el sistema, SIEMPRE Y CUANDO PUEDA SER RESUELTA EN LÍNEA, VÍA REMOTA.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Hay muchas ocasiones que las personas hacen un uso inadecuado del software o de la computadora.</a:t>
            </a:r>
            <a:endParaRPr lang="es-MX" sz="1300" dirty="0">
              <a:latin typeface="Arial Narrow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624" y="2843808"/>
            <a:ext cx="681337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Muchas otras veces, por situaciones del sistema operativo, o por la mano del hombre, las impresoras dejan de funcionar, y tienes que hablarle a un técnico para que las revise. Todas estas situaciones son externas a cualquiera de nuestros sistemas, por lo general son fallas ocasionadas por el mismo personal de tu negocio. Si no cuentas con una Póliza  de Soporte Técnico, tendrías que hablarle a técnicos en tu ciudad para que revisen dicha situación y va a salir más caro que tener una póliza. O bien, al no contar con póliza de soporte, si requieres ayuda de los técnicos de </a:t>
            </a:r>
            <a:r>
              <a:rPr lang="es-MX" sz="1300" dirty="0" smtClean="0">
                <a:latin typeface="Arial Narrow" pitchFamily="34" charset="0"/>
              </a:rPr>
              <a:t>STIZ</a:t>
            </a:r>
            <a:r>
              <a:rPr lang="es-MX" sz="1300" dirty="0" smtClean="0">
                <a:latin typeface="Arial Narrow" pitchFamily="34" charset="0"/>
              </a:rPr>
              <a:t>, </a:t>
            </a:r>
            <a:r>
              <a:rPr lang="es-MX" sz="1300" dirty="0" smtClean="0">
                <a:latin typeface="Arial Narrow" pitchFamily="34" charset="0"/>
              </a:rPr>
              <a:t>se te cobraría por evento.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La póliza también te sirve para cualquier otra situación con la computadora o con el sistema, para aclarar dudas respecto al funcionamiento del sistema ( NO CAPACITACIÓN ), para la instalación y configuración de impresoras entre muchas cosas más.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600" b="1" dirty="0" smtClean="0">
                <a:latin typeface="Arial Narrow" pitchFamily="34" charset="0"/>
              </a:rPr>
              <a:t>NO INCLUYE: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>
              <a:buFontTx/>
              <a:buChar char="-"/>
            </a:pPr>
            <a:r>
              <a:rPr lang="es-MX" sz="1200" b="1" dirty="0" smtClean="0">
                <a:solidFill>
                  <a:srgbClr val="FF0000"/>
                </a:solidFill>
                <a:latin typeface="Arial Narrow" pitchFamily="34" charset="0"/>
              </a:rPr>
              <a:t> Visitas a domicilio</a:t>
            </a:r>
          </a:p>
          <a:p>
            <a:pPr algn="just">
              <a:buFontTx/>
              <a:buChar char="-"/>
            </a:pPr>
            <a:r>
              <a:rPr lang="es-MX" sz="12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MX" sz="1200" b="1" dirty="0" smtClean="0">
                <a:solidFill>
                  <a:srgbClr val="FF0000"/>
                </a:solidFill>
                <a:latin typeface="Arial Narrow" pitchFamily="34" charset="0"/>
              </a:rPr>
              <a:t>Formateo de equipos</a:t>
            </a:r>
          </a:p>
          <a:p>
            <a:pPr algn="just">
              <a:buFontTx/>
              <a:buChar char="-"/>
            </a:pPr>
            <a:r>
              <a:rPr lang="es-MX" sz="12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MX" sz="1200" b="1" dirty="0" smtClean="0">
                <a:solidFill>
                  <a:srgbClr val="FF0000"/>
                </a:solidFill>
                <a:latin typeface="Arial Narrow" pitchFamily="34" charset="0"/>
              </a:rPr>
              <a:t>Instalaciones a domicilio</a:t>
            </a:r>
          </a:p>
          <a:p>
            <a:pPr algn="just">
              <a:buFontTx/>
              <a:buChar char="-"/>
            </a:pPr>
            <a:r>
              <a:rPr lang="es-MX" sz="12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MX" sz="1200" b="1" dirty="0" smtClean="0">
                <a:solidFill>
                  <a:srgbClr val="FF0000"/>
                </a:solidFill>
                <a:latin typeface="Arial Narrow" pitchFamily="34" charset="0"/>
              </a:rPr>
              <a:t>Capacitación</a:t>
            </a:r>
          </a:p>
          <a:p>
            <a:pPr algn="just">
              <a:buFontTx/>
              <a:buChar char="-"/>
            </a:pPr>
            <a:r>
              <a:rPr lang="es-MX" sz="12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MX" sz="1200" b="1" dirty="0" smtClean="0">
                <a:solidFill>
                  <a:srgbClr val="FF0000"/>
                </a:solidFill>
                <a:latin typeface="Arial Narrow" pitchFamily="34" charset="0"/>
              </a:rPr>
              <a:t>Asesorías de sistemas ajenos a BDK.</a:t>
            </a: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831641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0" y="7526069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00FF"/>
                </a:solidFill>
                <a:latin typeface="Arial Narrow" pitchFamily="34" charset="0"/>
              </a:rPr>
              <a:t>PRECIO: $ </a:t>
            </a:r>
            <a:r>
              <a:rPr lang="es-MX" sz="2000" b="1" dirty="0" smtClean="0">
                <a:solidFill>
                  <a:srgbClr val="0000FF"/>
                </a:solidFill>
                <a:latin typeface="Arial Narrow" pitchFamily="34" charset="0"/>
              </a:rPr>
              <a:t>450 </a:t>
            </a:r>
            <a:r>
              <a:rPr lang="es-MX" sz="2000" b="1" dirty="0" smtClean="0">
                <a:solidFill>
                  <a:srgbClr val="0000FF"/>
                </a:solidFill>
                <a:latin typeface="Arial Narrow" pitchFamily="34" charset="0"/>
              </a:rPr>
              <a:t>mensuales contratando un mínimo de 6 meses.</a:t>
            </a:r>
            <a:endParaRPr lang="es-MX" sz="1600" b="1" dirty="0">
              <a:latin typeface="Arial Narrow" pitchFamily="34" charset="0"/>
            </a:endParaRPr>
          </a:p>
          <a:p>
            <a:r>
              <a:rPr lang="es-MX" sz="1600" b="1" dirty="0" smtClean="0">
                <a:latin typeface="Arial Narrow" pitchFamily="34" charset="0"/>
              </a:rPr>
              <a:t>* Contratando 1 año seguido el precio mensual sería de $ </a:t>
            </a:r>
            <a:r>
              <a:rPr lang="es-MX" sz="1600" b="1" dirty="0" smtClean="0">
                <a:latin typeface="Arial Narrow" pitchFamily="34" charset="0"/>
              </a:rPr>
              <a:t>400 </a:t>
            </a:r>
            <a:r>
              <a:rPr lang="es-MX" sz="1600" b="1" dirty="0" smtClean="0">
                <a:latin typeface="Arial Narrow" pitchFamily="34" charset="0"/>
              </a:rPr>
              <a:t>pesos.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3634" y="8430815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pic>
        <p:nvPicPr>
          <p:cNvPr id="15362" name="Picture 2" descr="http://eotechne.com/img/eoTechne/soporte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24" y="1655298"/>
            <a:ext cx="1645842" cy="1152128"/>
          </a:xfrm>
          <a:prstGeom prst="rect">
            <a:avLst/>
          </a:prstGeom>
          <a:noFill/>
        </p:spPr>
      </p:pic>
      <p:sp>
        <p:nvSpPr>
          <p:cNvPr id="15" name="14 CuadroTexto"/>
          <p:cNvSpPr txBox="1"/>
          <p:nvPr/>
        </p:nvSpPr>
        <p:spPr>
          <a:xfrm>
            <a:off x="2564904" y="4859274"/>
            <a:ext cx="4221088" cy="16927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1300" b="1" dirty="0" smtClean="0">
                <a:latin typeface="Arial Narrow" pitchFamily="34" charset="0"/>
              </a:rPr>
              <a:t>HORARIOS PARA SOPORTE CONTANDO CON PÓLIZA.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Otro de los beneficios de contar con póliza de soporte, es que tienes el apoyo de un Horario Extendido, en el que te podremos atender en el siguiente horario: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LUNES A VIERNES: De 9 am a 10 pm</a:t>
            </a:r>
          </a:p>
          <a:p>
            <a:pPr algn="just"/>
            <a:r>
              <a:rPr lang="es-MX" sz="1300" dirty="0" smtClean="0">
                <a:latin typeface="Arial Narrow" pitchFamily="34" charset="0"/>
              </a:rPr>
              <a:t>SABADOS: De 9 am a 5 pm</a:t>
            </a:r>
            <a:endParaRPr lang="es-MX" sz="1300" dirty="0">
              <a:latin typeface="Arial Narrow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565662" y="6658512"/>
            <a:ext cx="4221088" cy="84638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1300" b="1" dirty="0" smtClean="0">
                <a:solidFill>
                  <a:schemeClr val="bg1"/>
                </a:solidFill>
                <a:latin typeface="Arial Narrow" pitchFamily="34" charset="0"/>
              </a:rPr>
              <a:t>HORARIOS SI NO CUENTAS CON UNA PÓLIZA</a:t>
            </a:r>
          </a:p>
          <a:p>
            <a:pPr algn="just"/>
            <a:r>
              <a:rPr lang="es-MX" sz="1200" dirty="0" smtClean="0">
                <a:solidFill>
                  <a:schemeClr val="bg1"/>
                </a:solidFill>
                <a:latin typeface="Arial Narrow" pitchFamily="34" charset="0"/>
              </a:rPr>
              <a:t>LUNES A VIERNES: De 9 am a 6:30 pm</a:t>
            </a:r>
          </a:p>
          <a:p>
            <a:pPr algn="just"/>
            <a:r>
              <a:rPr lang="es-MX" sz="1200" dirty="0" smtClean="0">
                <a:solidFill>
                  <a:schemeClr val="bg1"/>
                </a:solidFill>
                <a:latin typeface="Arial Narrow" pitchFamily="34" charset="0"/>
              </a:rPr>
              <a:t>SABADOS: De 9 am a 1 pm</a:t>
            </a:r>
          </a:p>
          <a:p>
            <a:pPr algn="just"/>
            <a:r>
              <a:rPr lang="es-MX" sz="1200" dirty="0" smtClean="0">
                <a:solidFill>
                  <a:srgbClr val="FFFF00"/>
                </a:solidFill>
                <a:latin typeface="Arial Narrow" pitchFamily="34" charset="0"/>
              </a:rPr>
              <a:t>* Solo durante los 15 días después de realizar tu compra del software.</a:t>
            </a:r>
            <a:endParaRPr lang="es-MX" sz="1200" dirty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4158671" y="323528"/>
            <a:ext cx="2699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SERVICIOS GENERALES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latin typeface="Arial Narrow" pitchFamily="34" charset="0"/>
              </a:rPr>
              <a:t>CONFIGURACIÓN DE IMPRESORAS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700808" y="1639124"/>
            <a:ext cx="515719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Al contar con Póliza de Soporte Técnico este servicio es gratuito siempre y cuando lo podamos hacer vía remota. 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Si no cuentas con póliza y no sabes dar de alta la impresora en el sistema operativo, este servicio tendría </a:t>
            </a:r>
            <a:r>
              <a:rPr lang="es-MX" sz="1300" dirty="0" err="1" smtClean="0">
                <a:latin typeface="Arial Narrow" pitchFamily="34" charset="0"/>
              </a:rPr>
              <a:t>costo.í</a:t>
            </a:r>
            <a:endParaRPr lang="es-MX" sz="1300" dirty="0">
              <a:latin typeface="Arial Narrow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624" y="2843808"/>
            <a:ext cx="68133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Nuestro técnico se conectaría al equipo de computo vía remota y buscaría los drivers de la impresora y la daría de alta al sistema operativo. ( Por lo general esto es responsabilidad del cliente final, pero si no sabes hacerlo </a:t>
            </a:r>
            <a:r>
              <a:rPr lang="es-MX" sz="1300" b="1" dirty="0" smtClean="0">
                <a:latin typeface="Arial Narrow" pitchFamily="34" charset="0"/>
              </a:rPr>
              <a:t>Soluciones en tecnología e informática de Zamora </a:t>
            </a:r>
            <a:r>
              <a:rPr lang="es-MX" sz="1300" dirty="0" smtClean="0">
                <a:latin typeface="Arial Narrow" pitchFamily="34" charset="0"/>
              </a:rPr>
              <a:t>te </a:t>
            </a:r>
            <a:r>
              <a:rPr lang="es-MX" sz="1300" dirty="0" smtClean="0">
                <a:latin typeface="Arial Narrow" pitchFamily="34" charset="0"/>
              </a:rPr>
              <a:t>puede ayudar )</a:t>
            </a:r>
          </a:p>
          <a:p>
            <a:pPr algn="just"/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Una vez dada de alta la impresora en Windows, nuestro técnico te la configuraría para que nuestro Punto de Venta mande imprimir los tickets.</a:t>
            </a:r>
            <a:endParaRPr lang="es-MX" sz="1200" dirty="0" smtClean="0"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442798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0" y="741225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 smtClean="0">
                <a:solidFill>
                  <a:srgbClr val="0000FF"/>
                </a:solidFill>
                <a:latin typeface="Arial Narrow" pitchFamily="34" charset="0"/>
              </a:rPr>
              <a:t>PRECIO: $ 300</a:t>
            </a:r>
            <a:endParaRPr lang="es-MX" sz="1600" b="1" dirty="0">
              <a:latin typeface="Arial Narrow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634" y="846043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pic>
        <p:nvPicPr>
          <p:cNvPr id="16386" name="Picture 2" descr="http://www.dynos.es/img2/impresora-ticket-termica-directa-samsung-bixolon-srp-350plusg-ii-usb-serie-negra___SRP350PLUSG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1547664"/>
            <a:ext cx="1194620" cy="1296144"/>
          </a:xfrm>
          <a:prstGeom prst="rect">
            <a:avLst/>
          </a:prstGeom>
          <a:noFill/>
        </p:spPr>
      </p:pic>
      <p:sp>
        <p:nvSpPr>
          <p:cNvPr id="16" name="15 CuadroTexto"/>
          <p:cNvSpPr txBox="1"/>
          <p:nvPr/>
        </p:nvSpPr>
        <p:spPr>
          <a:xfrm>
            <a:off x="8999" y="4644008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latin typeface="Arial Narrow" pitchFamily="34" charset="0"/>
              </a:rPr>
              <a:t>PERZONALIZACIÓN DEL TICKET DE VENTA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709807" y="5311532"/>
            <a:ext cx="51571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Cualquiera de nuestros sistemas ya cuentan con un ticket predefinido el cual utiliza la mayoría de nuestros clientes el cual cuenta con los datos más importantes en un ticket o comprobante de pago.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Pero hay quienes solicitan que en el ticket salga el logotipo o alguna otra adecuación. </a:t>
            </a:r>
            <a:endParaRPr lang="es-MX" sz="1300" dirty="0">
              <a:latin typeface="Arial Narrow" pitchFamily="34" charset="0"/>
            </a:endParaRPr>
          </a:p>
        </p:txBody>
      </p:sp>
      <p:pic>
        <p:nvPicPr>
          <p:cNvPr id="19" name="Picture 2" descr="http://www.dynos.es/img2/impresora-ticket-termica-directa-samsung-bixolon-srp-350plusg-ii-usb-serie-negra___SRP350PLUSG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639" y="5220072"/>
            <a:ext cx="1194620" cy="1296144"/>
          </a:xfrm>
          <a:prstGeom prst="rect">
            <a:avLst/>
          </a:prstGeom>
          <a:noFill/>
        </p:spPr>
      </p:pic>
      <p:sp>
        <p:nvSpPr>
          <p:cNvPr id="20" name="19 CuadroTexto"/>
          <p:cNvSpPr txBox="1"/>
          <p:nvPr/>
        </p:nvSpPr>
        <p:spPr>
          <a:xfrm>
            <a:off x="20874" y="6519698"/>
            <a:ext cx="68133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Para eso necesitas una personalización del ticket la cual se la podamos hacer, nos tienes que hacer la solicitud por correo especificando los cambios a realizar, si quieres el logotipo hay que adjuntarlo.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  <a:p>
            <a:pPr algn="just"/>
            <a:r>
              <a:rPr lang="es-MX" sz="1300" dirty="0" smtClean="0">
                <a:latin typeface="Arial Narrow" pitchFamily="34" charset="0"/>
              </a:rPr>
              <a:t>Este servicio tiene costo y el ticket te lo tenemos listo en un máximo de 3 días hábiles.</a:t>
            </a:r>
            <a:endParaRPr lang="es-MX" sz="1200" dirty="0" smtClean="0">
              <a:latin typeface="Arial Narrow" pitchFamily="34" charset="0"/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172400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3634" y="395586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 smtClean="0">
                <a:solidFill>
                  <a:srgbClr val="0000FF"/>
                </a:solidFill>
                <a:latin typeface="Arial Narrow" pitchFamily="34" charset="0"/>
              </a:rPr>
              <a:t>PRECIO: $ 300</a:t>
            </a:r>
            <a:endParaRPr lang="es-MX" sz="1600" b="1" dirty="0">
              <a:latin typeface="Arial Narrow" pitchFamily="34" charset="0"/>
            </a:endParaRPr>
          </a:p>
        </p:txBody>
      </p: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214290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BDK\Productos\ms18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24" y="1415523"/>
            <a:ext cx="1423218" cy="1187244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5529239" y="323528"/>
            <a:ext cx="1328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LECTORES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Narrow" pitchFamily="34" charset="0"/>
              </a:rPr>
              <a:t>LECTOR CB MARCA UNITECH MOD  MS180 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484784" y="1559277"/>
            <a:ext cx="5157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USB, DIST. MAX. DE LEC. = 1", NEGRO  ( GATILLO, INTERMITENTE, MANOS LIBRES Y CONTINUO ) </a:t>
            </a:r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255577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262778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LECTOR CB MARCA VOYAGER  MOD MS9520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1488418" y="3071445"/>
            <a:ext cx="5157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USB, PERMITE MODO DE OPERACIÓN MANUAL Y MANOS LIBRES, INCLUYE BASE, DISTANCIA DE LECTURA 8", NEGRO </a:t>
            </a:r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406794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411" name="Picture 3" descr="C:\BDK\Productos\honeywel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2984207"/>
            <a:ext cx="1152128" cy="1083737"/>
          </a:xfrm>
          <a:prstGeom prst="rect">
            <a:avLst/>
          </a:prstGeom>
          <a:noFill/>
        </p:spPr>
      </p:pic>
      <p:sp>
        <p:nvSpPr>
          <p:cNvPr id="27" name="26 CuadroTexto"/>
          <p:cNvSpPr txBox="1"/>
          <p:nvPr/>
        </p:nvSpPr>
        <p:spPr>
          <a:xfrm>
            <a:off x="8999" y="4139952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 Narrow" pitchFamily="34" charset="0"/>
              </a:rPr>
              <a:t>LECTOR CB MARCA QUANTUM MOD T MS3580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493783" y="4583613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USB. PERMITE LECTURA DE CÓDIGOS DE BARRAS EN CUALQUIER ORIENTACIÓN (HORIZONTAL Ó VERTICAL), MANOS LIBRES, VEL DE LECT: 11" </a:t>
            </a:r>
            <a:endParaRPr lang="es-MX" sz="1300" dirty="0">
              <a:latin typeface="Arial Narrow" pitchFamily="34" charset="0"/>
            </a:endParaRPr>
          </a:p>
        </p:txBody>
      </p:sp>
      <p:pic>
        <p:nvPicPr>
          <p:cNvPr id="17413" name="Picture 5" descr="C:\BDK\Productos\honey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56" y="4505447"/>
            <a:ext cx="936104" cy="1074665"/>
          </a:xfrm>
          <a:prstGeom prst="rect">
            <a:avLst/>
          </a:prstGeom>
          <a:noFill/>
        </p:spPr>
      </p:pic>
      <p:cxnSp>
        <p:nvCxnSpPr>
          <p:cNvPr id="30" name="29 Conector recto"/>
          <p:cNvCxnSpPr/>
          <p:nvPr/>
        </p:nvCxnSpPr>
        <p:spPr>
          <a:xfrm>
            <a:off x="156649" y="5652120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30 CuadroTexto"/>
          <p:cNvSpPr txBox="1"/>
          <p:nvPr/>
        </p:nvSpPr>
        <p:spPr>
          <a:xfrm>
            <a:off x="20874" y="572412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Arial Narrow" pitchFamily="34" charset="0"/>
              </a:rPr>
              <a:t>LECTOR DE HUELLA DIGITAL MARCA INGRESSIO MOD </a:t>
            </a:r>
            <a:r>
              <a:rPr lang="pt-BR" b="1" dirty="0" err="1" smtClean="0">
                <a:latin typeface="Arial Narrow" pitchFamily="34" charset="0"/>
              </a:rPr>
              <a:t>U.R.U.</a:t>
            </a:r>
            <a:r>
              <a:rPr lang="pt-BR" b="1" dirty="0" smtClean="0">
                <a:latin typeface="Arial Narrow" pitchFamily="34" charset="0"/>
              </a:rPr>
              <a:t> 4500</a:t>
            </a:r>
            <a:endParaRPr lang="es-MX" b="1" dirty="0" smtClean="0">
              <a:latin typeface="Arial Narrow" pitchFamily="34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1505658" y="6012160"/>
            <a:ext cx="5157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dirty="0" smtClean="0"/>
              <a:t>Es un lector de huellas digital, por supuesto, el insuperable rendimiento de Digital Persona. Desarrollado para entornos compartidos y situaciones que demandan un gran desempeño. Para integrarlo en aplicación propia.</a:t>
            </a:r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34" name="33 Conector recto"/>
          <p:cNvCxnSpPr/>
          <p:nvPr/>
        </p:nvCxnSpPr>
        <p:spPr>
          <a:xfrm>
            <a:off x="168524" y="723629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414" name="Picture 6" descr="C:\BDK\Productos\huel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648" y="6012160"/>
            <a:ext cx="1192336" cy="1157438"/>
          </a:xfrm>
          <a:prstGeom prst="rect">
            <a:avLst/>
          </a:prstGeom>
          <a:noFill/>
        </p:spPr>
      </p:pic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4425924" y="323528"/>
            <a:ext cx="24320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CAJONES DE DINERO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Narrow" pitchFamily="34" charset="0"/>
              </a:rPr>
              <a:t>CAJON DE DINERO ELEGANCE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484784" y="1559277"/>
            <a:ext cx="5157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 smtClean="0">
                <a:latin typeface="Arial Narrow" pitchFamily="34" charset="0"/>
              </a:rPr>
              <a:t>EC LINE, ELEGANCE,CONSTRUCCIÓN DE ACERO, FRENTE DE ACERO, CON PLACA PLÁSTICA, NEGRO, 7 KG.  Compartimentos: </a:t>
            </a:r>
            <a:r>
              <a:rPr lang="es-MX" sz="1400" dirty="0" smtClean="0"/>
              <a:t>5 billetes / 7 monedas</a:t>
            </a:r>
          </a:p>
          <a:p>
            <a:pPr algn="just"/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255577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262778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CAJON DINERO JUNIOR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1488418" y="2943399"/>
            <a:ext cx="5157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dirty="0" smtClean="0">
                <a:latin typeface="Arial Narrow" pitchFamily="34" charset="0"/>
              </a:rPr>
              <a:t>EC LINE, JUNIOR,CONSTRUCCIÓN DE ACERO, FRENTE DE ACERO INOXIDABLE PINTADO, APERTURA CON TODAS LAS MARCAS DE IMPRESORAS DE RECIBOS, NEGRO, 4.3 KG </a:t>
            </a:r>
          </a:p>
          <a:p>
            <a:pPr algn="just"/>
            <a:r>
              <a:rPr lang="es-MX" sz="1200" dirty="0" smtClean="0"/>
              <a:t>Compartimentos: 4 billetes / 8 monedas</a:t>
            </a:r>
            <a:endParaRPr lang="es-MX" sz="1200" dirty="0"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406794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458" name="Picture 2" descr="C:\BDK\Productos\elega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69" y="2964074"/>
            <a:ext cx="1086991" cy="1086991"/>
          </a:xfrm>
          <a:prstGeom prst="rect">
            <a:avLst/>
          </a:prstGeom>
          <a:noFill/>
        </p:spPr>
      </p:pic>
      <p:pic>
        <p:nvPicPr>
          <p:cNvPr id="19459" name="Picture 3" descr="C:\BDK\Productos\cajo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1547665"/>
            <a:ext cx="1224136" cy="925738"/>
          </a:xfrm>
          <a:prstGeom prst="rect">
            <a:avLst/>
          </a:prstGeom>
          <a:noFill/>
        </p:spPr>
      </p:pic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214290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4098911" y="323528"/>
            <a:ext cx="2759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IMPRESORAS TERMICAS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rial Narrow" pitchFamily="34" charset="0"/>
              </a:rPr>
              <a:t>IMPRESORA TERMICA EC LINE EC-5890X USB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484784" y="1503239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MARCA EC LINE, NEGRA, PAPEL 58 MM,USB,1 KG.</a:t>
            </a:r>
          </a:p>
          <a:p>
            <a:pPr algn="just"/>
            <a:r>
              <a:rPr lang="es-MX" sz="1300" dirty="0" smtClean="0">
                <a:latin typeface="Arial Narrow" pitchFamily="34" charset="0"/>
              </a:rPr>
              <a:t>Esta impresora debe de ir conectada a una computadora por medio del puerto USB </a:t>
            </a:r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255577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262778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rial Narrow" pitchFamily="34" charset="0"/>
              </a:rPr>
              <a:t>IMPRESORA TERMICA EC LINE EC-5890X ETHERNET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488418" y="3035820"/>
            <a:ext cx="5157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MARCA EC LINE, NEGRA, PAPEL 58 MM,1 KG.  INTERFAZ ETHERNET, Ideal para cocina y barra o lugares en donde no se tiene una computadora cercana.</a:t>
            </a:r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406794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26 CuadroTexto"/>
          <p:cNvSpPr txBox="1"/>
          <p:nvPr/>
        </p:nvSpPr>
        <p:spPr>
          <a:xfrm>
            <a:off x="8999" y="4139952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 Narrow" pitchFamily="34" charset="0"/>
              </a:rPr>
              <a:t>IMPRESORA TERMICA MARCA EC LINE MOD: EC-80320  USB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493783" y="4639652"/>
            <a:ext cx="5157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MARCA EC LINE, TÉRMICA DIRECTA,NEGRO, 1,60KG, USB. MEDIDA PAPEL 80MM</a:t>
            </a:r>
            <a:endParaRPr lang="es-MX" sz="1300" dirty="0">
              <a:latin typeface="Arial Narrow" pitchFamily="34" charset="0"/>
            </a:endParaRPr>
          </a:p>
        </p:txBody>
      </p:sp>
      <p:cxnSp>
        <p:nvCxnSpPr>
          <p:cNvPr id="30" name="29 Conector recto"/>
          <p:cNvCxnSpPr/>
          <p:nvPr/>
        </p:nvCxnSpPr>
        <p:spPr>
          <a:xfrm>
            <a:off x="156649" y="5652120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30 CuadroTexto"/>
          <p:cNvSpPr txBox="1"/>
          <p:nvPr/>
        </p:nvSpPr>
        <p:spPr>
          <a:xfrm>
            <a:off x="20874" y="572412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itchFamily="34" charset="0"/>
              </a:rPr>
              <a:t>IMPRESORA TERMICA EC LINE MODELO 80320 ETHERNET</a:t>
            </a:r>
            <a:endParaRPr lang="es-MX" b="1" dirty="0" smtClean="0">
              <a:latin typeface="Arial Narrow" pitchFamily="34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1505658" y="6012160"/>
            <a:ext cx="5157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dirty="0" smtClean="0"/>
              <a:t>MARCA EC LINE MODELO 80320 ETHERNET, ANCHO DEL PAPEL 80MM.</a:t>
            </a:r>
          </a:p>
          <a:p>
            <a:pPr algn="just"/>
            <a:r>
              <a:rPr lang="es-MX" sz="1300" dirty="0" smtClean="0">
                <a:latin typeface="Arial Narrow" pitchFamily="34" charset="0"/>
              </a:rPr>
              <a:t>INTERFAZ ETHERNET, Ideal para cocina y barra o lugares en donde no se tiene una computadora cercana.</a:t>
            </a:r>
          </a:p>
        </p:txBody>
      </p:sp>
      <p:cxnSp>
        <p:nvCxnSpPr>
          <p:cNvPr id="34" name="33 Conector recto"/>
          <p:cNvCxnSpPr/>
          <p:nvPr/>
        </p:nvCxnSpPr>
        <p:spPr>
          <a:xfrm>
            <a:off x="168524" y="723629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34 CuadroTexto"/>
          <p:cNvSpPr txBox="1"/>
          <p:nvPr/>
        </p:nvSpPr>
        <p:spPr>
          <a:xfrm>
            <a:off x="15509" y="727526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Arial Narrow" pitchFamily="34" charset="0"/>
              </a:rPr>
              <a:t>CAJA DE PAPEL PARA TICKET</a:t>
            </a:r>
            <a:endParaRPr lang="es-MX" b="1" dirty="0" smtClean="0">
              <a:latin typeface="Arial Narrow" pitchFamily="34" charset="0"/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1412776" y="7524328"/>
            <a:ext cx="5157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b="1" dirty="0" smtClean="0"/>
              <a:t>CAJA DE PAPEL DE 58 MM</a:t>
            </a:r>
            <a:r>
              <a:rPr lang="es-MX" sz="1600" dirty="0" smtClean="0"/>
              <a:t>	 </a:t>
            </a:r>
            <a:r>
              <a:rPr lang="es-MX" sz="1400" dirty="0" smtClean="0"/>
              <a:t>	</a:t>
            </a:r>
            <a:endParaRPr lang="es-MX" sz="2000" b="1" dirty="0" smtClean="0">
              <a:solidFill>
                <a:srgbClr val="0000FF"/>
              </a:solidFill>
            </a:endParaRPr>
          </a:p>
          <a:p>
            <a:pPr algn="just"/>
            <a:r>
              <a:rPr lang="es-MX" sz="1200" dirty="0" smtClean="0"/>
              <a:t>DIMENSIONES 57X45, LARGO 22M.  CAJA CON 175 ROLLOS</a:t>
            </a:r>
          </a:p>
          <a:p>
            <a:pPr algn="just"/>
            <a:r>
              <a:rPr lang="es-MX" sz="1600" b="1" dirty="0" smtClean="0"/>
              <a:t>CAJA DE PAPEL DE 80 MM 	</a:t>
            </a:r>
            <a:r>
              <a:rPr lang="es-MX" sz="1400" b="1" dirty="0" smtClean="0"/>
              <a:t>	</a:t>
            </a:r>
            <a:endParaRPr lang="es-MX" sz="2000" b="1" dirty="0" smtClean="0">
              <a:solidFill>
                <a:srgbClr val="0000FF"/>
              </a:solidFill>
            </a:endParaRPr>
          </a:p>
          <a:p>
            <a:pPr algn="just"/>
            <a:r>
              <a:rPr lang="es-MX" sz="1200" dirty="0" smtClean="0"/>
              <a:t>DIMENSIONES 80X70MM, LARGO 62M    CAJA CON : 50 ROLLOS</a:t>
            </a:r>
          </a:p>
        </p:txBody>
      </p:sp>
      <p:pic>
        <p:nvPicPr>
          <p:cNvPr id="20482" name="Picture 2" descr="C:\BDK\Productos\ec line 589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1475656"/>
            <a:ext cx="1149474" cy="1014587"/>
          </a:xfrm>
          <a:prstGeom prst="rect">
            <a:avLst/>
          </a:prstGeom>
          <a:noFill/>
        </p:spPr>
      </p:pic>
      <p:pic>
        <p:nvPicPr>
          <p:cNvPr id="38" name="Picture 2" descr="C:\BDK\Productos\ec line 589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2987824"/>
            <a:ext cx="1149474" cy="1014587"/>
          </a:xfrm>
          <a:prstGeom prst="rect">
            <a:avLst/>
          </a:prstGeom>
          <a:noFill/>
        </p:spPr>
      </p:pic>
      <p:pic>
        <p:nvPicPr>
          <p:cNvPr id="20483" name="Picture 3" descr="C:\BDK\Productos\impecl06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632" y="4427984"/>
            <a:ext cx="1152128" cy="1152128"/>
          </a:xfrm>
          <a:prstGeom prst="rect">
            <a:avLst/>
          </a:prstGeom>
          <a:noFill/>
        </p:spPr>
      </p:pic>
      <p:pic>
        <p:nvPicPr>
          <p:cNvPr id="39" name="Picture 3" descr="C:\BDK\Productos\impecl06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640" y="6012160"/>
            <a:ext cx="1152128" cy="1152128"/>
          </a:xfrm>
          <a:prstGeom prst="rect">
            <a:avLst/>
          </a:prstGeom>
          <a:noFill/>
        </p:spPr>
      </p:pic>
      <p:pic>
        <p:nvPicPr>
          <p:cNvPr id="20485" name="Picture 5" descr="http://www.impresora-tickets.es/images/consumibles/rollos-papel-termico-impresora-tickets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632" y="7596336"/>
            <a:ext cx="1080120" cy="1080120"/>
          </a:xfrm>
          <a:prstGeom prst="rect">
            <a:avLst/>
          </a:prstGeom>
          <a:noFill/>
        </p:spPr>
      </p:pic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3551646" y="323528"/>
            <a:ext cx="3306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COMPUTADORAS GENERICAS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Narrow" pitchFamily="34" charset="0"/>
              </a:rPr>
              <a:t>COMPUTADORA GENERICA BASICA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656184" y="1719263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PENTIUM G2020 O DUAL CORE 3M CACHE 2, 2 GB RAM DDR3, 500 GB DD S-ATA, TECLADO, MOUSE, MONITOR LG 18.5" LCD, DVD RW</a:t>
            </a:r>
          </a:p>
          <a:p>
            <a:pPr algn="just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* NO INCLUYE SISTEMA OPERATIVO 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291581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3023449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COMPUTADORA GENERICA TOUCHSCREEN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1656184" y="3419872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PENTIUM G2030 3M CACHE 3.0, 2GB RAM DDR3, 500 GB DD S-ATA, TECLADO, MOUSE, MONITOR LG 17" LCD TOUCHSCREEN, DVD RW   </a:t>
            </a:r>
          </a:p>
          <a:p>
            <a:pPr algn="just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* NO INCLUYE SISTEMA OPERATIVO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471601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26 CuadroTexto"/>
          <p:cNvSpPr txBox="1"/>
          <p:nvPr/>
        </p:nvSpPr>
        <p:spPr>
          <a:xfrm>
            <a:off x="8999" y="4752399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 Narrow" pitchFamily="34" charset="0"/>
              </a:rPr>
              <a:t>CPU GENERICO</a:t>
            </a:r>
            <a:endParaRPr lang="es-MX" sz="2000" b="1" dirty="0" smtClean="0">
              <a:latin typeface="Arial Narrow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493783" y="5247655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GAB ACTECK AUSTIN 500W WK ,PENTIUM G2010 3M CACHE 2.,DD S-ATA 8 MB 320GB,QUEMADOR DE DVD.</a:t>
            </a:r>
          </a:p>
          <a:p>
            <a:pPr algn="just"/>
            <a:r>
              <a:rPr lang="es-MX" sz="1300" b="1" dirty="0" smtClean="0">
                <a:solidFill>
                  <a:srgbClr val="FF0000"/>
                </a:solidFill>
                <a:latin typeface="Arial Narrow" pitchFamily="34" charset="0"/>
              </a:rPr>
              <a:t>* NO INCLUYE SISTEMA OPERATIVO</a:t>
            </a:r>
          </a:p>
        </p:txBody>
      </p:sp>
      <p:cxnSp>
        <p:nvCxnSpPr>
          <p:cNvPr id="30" name="29 Conector recto"/>
          <p:cNvCxnSpPr/>
          <p:nvPr/>
        </p:nvCxnSpPr>
        <p:spPr>
          <a:xfrm>
            <a:off x="156649" y="6444208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1506" name="Picture 2" descr="C:\BDK\Productos\generica tou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2029"/>
            <a:ext cx="1628800" cy="1279771"/>
          </a:xfrm>
          <a:prstGeom prst="rect">
            <a:avLst/>
          </a:prstGeom>
          <a:noFill/>
        </p:spPr>
      </p:pic>
      <p:pic>
        <p:nvPicPr>
          <p:cNvPr id="38" name="Picture 2" descr="C:\BDK\Productos\generica tou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84247"/>
            <a:ext cx="1628800" cy="1279771"/>
          </a:xfrm>
          <a:prstGeom prst="rect">
            <a:avLst/>
          </a:prstGeom>
          <a:noFill/>
        </p:spPr>
      </p:pic>
      <p:pic>
        <p:nvPicPr>
          <p:cNvPr id="21507" name="Picture 3" descr="C:\BDK\Productos\cp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5099806"/>
            <a:ext cx="864095" cy="1312144"/>
          </a:xfrm>
          <a:prstGeom prst="rect">
            <a:avLst/>
          </a:prstGeom>
          <a:noFill/>
        </p:spPr>
      </p:pic>
      <p:sp>
        <p:nvSpPr>
          <p:cNvPr id="19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319" y="11746"/>
            <a:ext cx="6843681" cy="108012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0000">
                <a:srgbClr val="CED4D7"/>
              </a:gs>
              <a:gs pos="0">
                <a:srgbClr val="5F5F5F"/>
              </a:gs>
            </a:gsLst>
            <a:lin ang="5400000" scaled="1"/>
            <a:tileRect/>
          </a:gra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5402602" y="323528"/>
            <a:ext cx="1455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MX" sz="2000" b="1" dirty="0" smtClean="0">
                <a:latin typeface="Arial Narrow" pitchFamily="34" charset="0"/>
              </a:rPr>
              <a:t>MONITORES</a:t>
            </a:r>
            <a:endParaRPr lang="es-MX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111561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MONITOR TOUCHSCREEN MARCA LG 19"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656184" y="1719263"/>
            <a:ext cx="5157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19",1280 X 1024,TOUCH SCREEN POR USB,BASE PLEGABLE, DESMONTABLE Y SOPORTA MONTAJE VESA (75 X 75)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53015" y="291581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3634" y="8739172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50"/>
                </a:solidFill>
                <a:latin typeface="Arial Narrow" pitchFamily="34" charset="0"/>
              </a:rPr>
              <a:t>* * * Precios + IVA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153015" y="8667164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634" y="3023449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latin typeface="Arial Narrow" pitchFamily="34" charset="0"/>
              </a:rPr>
              <a:t>MONITOR TOUCHSCREEN MARCA ELO 1509L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1656184" y="3519463"/>
            <a:ext cx="5157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 smtClean="0">
                <a:latin typeface="Arial Narrow" pitchFamily="34" charset="0"/>
              </a:rPr>
              <a:t>TAMAÑO: 15", AREA DE VIS: HORIZONTAL 13,4 PULGADAS (344MM); VERTICAL 7.6 PULGADAS (194MM), A PRUEBA DE POLVO Y SUCIEDAD; RESOLUCIÓN: NATIVA 1366 X 768</a:t>
            </a:r>
            <a:endParaRPr lang="es-MX" sz="1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156649" y="4716016"/>
            <a:ext cx="65527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530" name="Picture 2" descr="C:\BDK\Productos\mon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32" y="1547664"/>
            <a:ext cx="1512168" cy="1211239"/>
          </a:xfrm>
          <a:prstGeom prst="rect">
            <a:avLst/>
          </a:prstGeom>
          <a:noFill/>
        </p:spPr>
      </p:pic>
      <p:pic>
        <p:nvPicPr>
          <p:cNvPr id="22532" name="Picture 4" descr="https://ctonline.mx/img/productos/thumbs/MONTSN210_310x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32" y="3347864"/>
            <a:ext cx="1534230" cy="1296144"/>
          </a:xfrm>
          <a:prstGeom prst="rect">
            <a:avLst/>
          </a:prstGeom>
          <a:noFill/>
        </p:spPr>
      </p:pic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285728" y="214282"/>
            <a:ext cx="185258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MX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racked Johnnie" pitchFamily="2" charset="0"/>
                <a:cs typeface="Arial" pitchFamily="34" charset="0"/>
              </a:rPr>
              <a:t>Soluciones en Tecnología e Informática de Zamora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2100</Words>
  <Application>Microsoft Office PowerPoint</Application>
  <PresentationFormat>Presentación en pantalla (4:3)</PresentationFormat>
  <Paragraphs>166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1</dc:creator>
  <cp:lastModifiedBy>SPONCH</cp:lastModifiedBy>
  <cp:revision>56</cp:revision>
  <dcterms:created xsi:type="dcterms:W3CDTF">2014-08-20T15:57:00Z</dcterms:created>
  <dcterms:modified xsi:type="dcterms:W3CDTF">2015-03-11T23:08:36Z</dcterms:modified>
</cp:coreProperties>
</file>