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1" r:id="rId2"/>
    <p:sldId id="313" r:id="rId3"/>
    <p:sldId id="314" r:id="rId4"/>
    <p:sldId id="334" r:id="rId5"/>
    <p:sldId id="315" r:id="rId6"/>
    <p:sldId id="335" r:id="rId7"/>
    <p:sldId id="338" r:id="rId8"/>
    <p:sldId id="341" r:id="rId9"/>
    <p:sldId id="342" r:id="rId10"/>
    <p:sldId id="343" r:id="rId11"/>
    <p:sldId id="344" r:id="rId12"/>
    <p:sldId id="345" r:id="rId13"/>
    <p:sldId id="346" r:id="rId14"/>
    <p:sldId id="347" r:id="rId15"/>
    <p:sldId id="348" r:id="rId16"/>
    <p:sldId id="330" r:id="rId17"/>
    <p:sldId id="349" r:id="rId18"/>
    <p:sldId id="350" r:id="rId19"/>
    <p:sldId id="340" r:id="rId20"/>
  </p:sldIdLst>
  <p:sldSz cx="9144000" cy="6858000" type="screen4x3"/>
  <p:notesSz cx="7086600" cy="93726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s-MX" dirty="0"/>
          </a:p>
        </p:txBody>
      </p:sp>
      <p:sp>
        <p:nvSpPr>
          <p:cNvPr id="3" name="2 Marcador de fecha"/>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818FAABF-08DA-4AB4-A665-F8AF09092A3F}" type="datetimeFigureOut">
              <a:rPr lang="es-MX" smtClean="0"/>
              <a:pPr/>
              <a:t>03/07/2017</a:t>
            </a:fld>
            <a:endParaRPr lang="es-MX" dirty="0"/>
          </a:p>
        </p:txBody>
      </p:sp>
      <p:sp>
        <p:nvSpPr>
          <p:cNvPr id="4" name="3 Marcador de imagen de diapositiva"/>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endParaRPr lang="es-MX" dirty="0"/>
          </a:p>
        </p:txBody>
      </p:sp>
      <p:sp>
        <p:nvSpPr>
          <p:cNvPr id="5" name="4 Marcador de notas"/>
          <p:cNvSpPr>
            <a:spLocks noGrp="1"/>
          </p:cNvSpPr>
          <p:nvPr>
            <p:ph type="body" sz="quarter" idx="3"/>
          </p:nvPr>
        </p:nvSpPr>
        <p:spPr>
          <a:xfrm>
            <a:off x="708660" y="4451985"/>
            <a:ext cx="5669280" cy="4217670"/>
          </a:xfrm>
          <a:prstGeom prst="rect">
            <a:avLst/>
          </a:prstGeom>
        </p:spPr>
        <p:txBody>
          <a:bodyPr vert="horz" lIns="94046" tIns="47023" rIns="94046" bIns="47023"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s-MX" dirty="0"/>
          </a:p>
        </p:txBody>
      </p:sp>
      <p:sp>
        <p:nvSpPr>
          <p:cNvPr id="7" name="6 Marcador de número de diapositiva"/>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93AEB89D-E317-46D8-904A-15D76230583E}" type="slidenum">
              <a:rPr lang="es-MX" smtClean="0"/>
              <a:pPr/>
              <a:t>‹Nº›</a:t>
            </a:fld>
            <a:endParaRPr lang="es-MX"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a:t>
            </a:fld>
            <a:endParaRPr lang="es-MX"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10</a:t>
            </a:fld>
            <a:endParaRPr lang="es-MX"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11</a:t>
            </a:fld>
            <a:endParaRPr lang="es-MX"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12</a:t>
            </a:fld>
            <a:endParaRPr lang="es-MX"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13</a:t>
            </a:fld>
            <a:endParaRPr lang="es-MX"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14</a:t>
            </a:fld>
            <a:endParaRPr lang="es-MX"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15</a:t>
            </a:fld>
            <a:endParaRPr lang="es-MX"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16</a:t>
            </a:fld>
            <a:endParaRPr lang="es-MX"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17</a:t>
            </a:fld>
            <a:endParaRPr lang="es-MX"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18</a:t>
            </a:fld>
            <a:endParaRPr lang="es-MX"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19</a:t>
            </a:fld>
            <a:endParaRPr lang="es-MX"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2</a:t>
            </a:fld>
            <a:endParaRPr lang="es-MX"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3</a:t>
            </a:fld>
            <a:endParaRPr lang="es-MX"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4</a:t>
            </a:fld>
            <a:endParaRPr lang="es-MX"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5</a:t>
            </a:fld>
            <a:endParaRPr lang="es-MX"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6</a:t>
            </a:fld>
            <a:endParaRPr lang="es-MX"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7</a:t>
            </a:fld>
            <a:endParaRPr lang="es-MX"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8</a:t>
            </a:fld>
            <a:endParaRPr lang="es-MX"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9</a:t>
            </a:fld>
            <a:endParaRPr lang="es-MX"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8" name="7 Marcador de pie de página"/>
          <p:cNvSpPr>
            <a:spLocks noGrp="1"/>
          </p:cNvSpPr>
          <p:nvPr>
            <p:ph type="ftr" sz="quarter" idx="11"/>
          </p:nvPr>
        </p:nvSpPr>
        <p:spPr/>
        <p:txBody>
          <a:bodyPr/>
          <a:lstStyle/>
          <a:p>
            <a:endParaRPr lang="es-MX" dirty="0"/>
          </a:p>
        </p:txBody>
      </p:sp>
      <p:sp>
        <p:nvSpPr>
          <p:cNvPr id="9" name="8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4" name="3 Marcador de pie de página"/>
          <p:cNvSpPr>
            <a:spLocks noGrp="1"/>
          </p:cNvSpPr>
          <p:nvPr>
            <p:ph type="ftr" sz="quarter" idx="11"/>
          </p:nvPr>
        </p:nvSpPr>
        <p:spPr/>
        <p:txBody>
          <a:bodyPr/>
          <a:lstStyle/>
          <a:p>
            <a:endParaRPr lang="es-MX" dirty="0"/>
          </a:p>
        </p:txBody>
      </p:sp>
      <p:sp>
        <p:nvSpPr>
          <p:cNvPr id="5" name="4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3" name="2 Marcador de pie de página"/>
          <p:cNvSpPr>
            <a:spLocks noGrp="1"/>
          </p:cNvSpPr>
          <p:nvPr>
            <p:ph type="ftr" sz="quarter" idx="11"/>
          </p:nvPr>
        </p:nvSpPr>
        <p:spPr/>
        <p:txBody>
          <a:bodyPr/>
          <a:lstStyle/>
          <a:p>
            <a:endParaRPr lang="es-MX" dirty="0"/>
          </a:p>
        </p:txBody>
      </p:sp>
      <p:sp>
        <p:nvSpPr>
          <p:cNvPr id="4" name="3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678890-172C-4197-BDE9-FABE4908B95E}" type="datetimeFigureOut">
              <a:rPr lang="es-MX" smtClean="0"/>
              <a:pPr/>
              <a:t>03/07/2017</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678890-172C-4197-BDE9-FABE4908B95E}" type="datetimeFigureOut">
              <a:rPr lang="es-MX" smtClean="0"/>
              <a:pPr/>
              <a:t>03/07/2017</a:t>
            </a:fld>
            <a:endParaRPr lang="es-MX"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6BB3F-0528-4C22-8F69-352153381CB5}" type="slidenum">
              <a:rPr lang="es-MX" smtClean="0"/>
              <a:pPr/>
              <a:t>‹Nº›</a:t>
            </a:fld>
            <a:endParaRPr lang="es-MX"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9.png"/><Relationship Id="rId7" Type="http://schemas.openxmlformats.org/officeDocument/2006/relationships/hyperlink" Target="mailto:stiz_controles@hotmail.com?subject=Informacion%20sistema%20Bdkpos%20Punto%20de%20venta"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9.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png"/><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8" Type="http://schemas.openxmlformats.org/officeDocument/2006/relationships/hyperlink" Target="mailto:stiz_controles@hotmail.com?subject=Informacion%20sistema%20Bdkpos%20Punto%20de%20venta" TargetMode="External"/><Relationship Id="rId3" Type="http://schemas.openxmlformats.org/officeDocument/2006/relationships/image" Target="../media/image29.png"/><Relationship Id="rId7"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image" Target="../media/image38.pn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1.jpeg"/><Relationship Id="rId7" Type="http://schemas.openxmlformats.org/officeDocument/2006/relationships/image" Target="../media/image44.png"/><Relationship Id="rId12"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3.gif"/><Relationship Id="rId11" Type="http://schemas.openxmlformats.org/officeDocument/2006/relationships/image" Target="../media/image5.png"/><Relationship Id="rId5" Type="http://schemas.openxmlformats.org/officeDocument/2006/relationships/image" Target="../media/image42.png"/><Relationship Id="rId10" Type="http://schemas.openxmlformats.org/officeDocument/2006/relationships/image" Target="../media/image29.png"/><Relationship Id="rId4" Type="http://schemas.openxmlformats.org/officeDocument/2006/relationships/hyperlink" Target="mailto:info@stiz.com.mx?subject=Informacion%20sistema%20Bdkpos%20Punto%20de%20venta" TargetMode="External"/><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3.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5.jpeg"/><Relationship Id="rId11" Type="http://schemas.openxmlformats.org/officeDocument/2006/relationships/image" Target="../media/image29.png"/><Relationship Id="rId5" Type="http://schemas.openxmlformats.org/officeDocument/2006/relationships/image" Target="../media/image44.png"/><Relationship Id="rId10" Type="http://schemas.openxmlformats.org/officeDocument/2006/relationships/image" Target="../media/image49.jpeg"/><Relationship Id="rId4" Type="http://schemas.openxmlformats.org/officeDocument/2006/relationships/image" Target="../media/image43.gif"/><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png"/><Relationship Id="rId7"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1.jpeg"/><Relationship Id="rId11" Type="http://schemas.openxmlformats.org/officeDocument/2006/relationships/image" Target="../media/image5.png"/><Relationship Id="rId5" Type="http://schemas.openxmlformats.org/officeDocument/2006/relationships/image" Target="../media/image5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5.jpeg"/><Relationship Id="rId5" Type="http://schemas.openxmlformats.org/officeDocument/2006/relationships/image" Target="../media/image3.pn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61.png"/><Relationship Id="rId18" Type="http://schemas.openxmlformats.org/officeDocument/2006/relationships/image" Target="../media/image66.jpeg"/><Relationship Id="rId3" Type="http://schemas.openxmlformats.org/officeDocument/2006/relationships/image" Target="../media/image2.png"/><Relationship Id="rId7" Type="http://schemas.openxmlformats.org/officeDocument/2006/relationships/image" Target="../media/image57.jpe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notesSlide" Target="../notesSlides/notesSlide18.xml"/><Relationship Id="rId16" Type="http://schemas.openxmlformats.org/officeDocument/2006/relationships/image" Target="../media/image64.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56.jpeg"/><Relationship Id="rId11" Type="http://schemas.openxmlformats.org/officeDocument/2006/relationships/image" Target="../media/image18.jpeg"/><Relationship Id="rId5" Type="http://schemas.openxmlformats.org/officeDocument/2006/relationships/image" Target="../media/image52.jpeg"/><Relationship Id="rId15" Type="http://schemas.openxmlformats.org/officeDocument/2006/relationships/image" Target="../media/image63.png"/><Relationship Id="rId10" Type="http://schemas.openxmlformats.org/officeDocument/2006/relationships/image" Target="../media/image59.jpeg"/><Relationship Id="rId19" Type="http://schemas.openxmlformats.org/officeDocument/2006/relationships/image" Target="../media/image67.png"/><Relationship Id="rId4" Type="http://schemas.openxmlformats.org/officeDocument/2006/relationships/image" Target="../media/image3.png"/><Relationship Id="rId9" Type="http://schemas.openxmlformats.org/officeDocument/2006/relationships/image" Target="../media/image58.jpeg"/><Relationship Id="rId14" Type="http://schemas.openxmlformats.org/officeDocument/2006/relationships/image" Target="../media/image62.jpeg"/></Relationships>
</file>

<file path=ppt/slides/_rels/slide19.xml.rels><?xml version="1.0" encoding="UTF-8" standalone="yes"?>
<Relationships xmlns="http://schemas.openxmlformats.org/package/2006/relationships"><Relationship Id="rId8" Type="http://schemas.openxmlformats.org/officeDocument/2006/relationships/image" Target="../media/image72.jpeg"/><Relationship Id="rId13" Type="http://schemas.openxmlformats.org/officeDocument/2006/relationships/hyperlink" Target="mailto:info@stiz.com.mx?subject=Informacion%20sistema%20Bdkpos%20Punto%20de%20venta" TargetMode="External"/><Relationship Id="rId18" Type="http://schemas.openxmlformats.org/officeDocument/2006/relationships/hyperlink" Target="http://www.twitter.com/InfoStiz" TargetMode="External"/><Relationship Id="rId3" Type="http://schemas.openxmlformats.org/officeDocument/2006/relationships/image" Target="../media/image29.png"/><Relationship Id="rId7" Type="http://schemas.openxmlformats.org/officeDocument/2006/relationships/image" Target="../media/image71.png"/><Relationship Id="rId12" Type="http://schemas.openxmlformats.org/officeDocument/2006/relationships/image" Target="../media/image5.png"/><Relationship Id="rId17" Type="http://schemas.openxmlformats.org/officeDocument/2006/relationships/image" Target="../media/image76.png"/><Relationship Id="rId2" Type="http://schemas.openxmlformats.org/officeDocument/2006/relationships/notesSlide" Target="../notesSlides/notesSlide19.xml"/><Relationship Id="rId16" Type="http://schemas.openxmlformats.org/officeDocument/2006/relationships/hyperlink" Target="http://www.facebook.com/proyectos.stiz" TargetMode="External"/><Relationship Id="rId1" Type="http://schemas.openxmlformats.org/officeDocument/2006/relationships/slideLayout" Target="../slideLayouts/slideLayout1.xml"/><Relationship Id="rId6" Type="http://schemas.openxmlformats.org/officeDocument/2006/relationships/image" Target="../media/image70.jpeg"/><Relationship Id="rId11" Type="http://schemas.openxmlformats.org/officeDocument/2006/relationships/image" Target="../media/image75.jpeg"/><Relationship Id="rId5" Type="http://schemas.openxmlformats.org/officeDocument/2006/relationships/image" Target="../media/image69.jpeg"/><Relationship Id="rId15" Type="http://schemas.openxmlformats.org/officeDocument/2006/relationships/hyperlink" Target="http://www.stiz.com.mx/" TargetMode="External"/><Relationship Id="rId10" Type="http://schemas.openxmlformats.org/officeDocument/2006/relationships/image" Target="../media/image74.jpeg"/><Relationship Id="rId19" Type="http://schemas.openxmlformats.org/officeDocument/2006/relationships/image" Target="../media/image77.png"/><Relationship Id="rId4" Type="http://schemas.openxmlformats.org/officeDocument/2006/relationships/image" Target="../media/image68.jpeg"/><Relationship Id="rId9" Type="http://schemas.openxmlformats.org/officeDocument/2006/relationships/image" Target="../media/image73.jpeg"/><Relationship Id="rId14" Type="http://schemas.openxmlformats.org/officeDocument/2006/relationships/hyperlink" Target="mailto:ponchos77@hotmai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jpeg"/><Relationship Id="rId7"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jpe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5.png"/><Relationship Id="rId4" Type="http://schemas.openxmlformats.org/officeDocument/2006/relationships/image" Target="../media/image12.jpe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6.jpe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3.png"/><Relationship Id="rId15" Type="http://schemas.openxmlformats.org/officeDocument/2006/relationships/image" Target="../media/image5.png"/><Relationship Id="rId10"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20.jpeg"/><Relationship Id="rId1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27.gif"/><Relationship Id="rId3" Type="http://schemas.openxmlformats.org/officeDocument/2006/relationships/image" Target="../media/image6.jpeg"/><Relationship Id="rId7"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28.jpe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9.png"/><Relationship Id="rId7" Type="http://schemas.openxmlformats.org/officeDocument/2006/relationships/hyperlink" Target="mailto:stiz_controles@hotmail.com?subject=Informacion%20sistema%20Bdkpos%20Punto%20de%20venta"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descr="http://tintoreriasenmexico.com/wp-content/uploads/2012/04/franquicias-en-mexico-tintoerias.jpg"/>
          <p:cNvPicPr>
            <a:picLocks noChangeAspect="1" noChangeArrowheads="1"/>
          </p:cNvPicPr>
          <p:nvPr/>
        </p:nvPicPr>
        <p:blipFill>
          <a:blip r:embed="rId3" cstate="print"/>
          <a:srcRect/>
          <a:stretch>
            <a:fillRect/>
          </a:stretch>
        </p:blipFill>
        <p:spPr bwMode="auto">
          <a:xfrm>
            <a:off x="786488" y="1052736"/>
            <a:ext cx="8357512" cy="5225762"/>
          </a:xfrm>
          <a:prstGeom prst="rect">
            <a:avLst/>
          </a:prstGeom>
          <a:noFill/>
        </p:spPr>
      </p:pic>
      <p:pic>
        <p:nvPicPr>
          <p:cNvPr id="2" name="Picture 2"/>
          <p:cNvPicPr>
            <a:picLocks noChangeAspect="1" noChangeArrowheads="1"/>
          </p:cNvPicPr>
          <p:nvPr/>
        </p:nvPicPr>
        <p:blipFill>
          <a:blip r:embed="rId4"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sp>
        <p:nvSpPr>
          <p:cNvPr id="8" name="7 CuadroTexto"/>
          <p:cNvSpPr txBox="1"/>
          <p:nvPr/>
        </p:nvSpPr>
        <p:spPr>
          <a:xfrm>
            <a:off x="1691680" y="190381"/>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20" name="Picture 5" descr="D:\BDKSistemas\Productos\cajaTint1.png"/>
          <p:cNvPicPr>
            <a:picLocks noChangeAspect="1" noChangeArrowheads="1"/>
          </p:cNvPicPr>
          <p:nvPr/>
        </p:nvPicPr>
        <p:blipFill>
          <a:blip r:embed="rId6" cstate="print"/>
          <a:srcRect/>
          <a:stretch>
            <a:fillRect/>
          </a:stretch>
        </p:blipFill>
        <p:spPr bwMode="auto">
          <a:xfrm>
            <a:off x="6660232" y="3933056"/>
            <a:ext cx="2608490" cy="3024336"/>
          </a:xfrm>
          <a:prstGeom prst="rect">
            <a:avLst/>
          </a:prstGeom>
          <a:noFill/>
        </p:spPr>
      </p:pic>
      <p:pic>
        <p:nvPicPr>
          <p:cNvPr id="10" name="9 Imagen" descr="logo.png"/>
          <p:cNvPicPr>
            <a:picLocks noChangeAspect="1"/>
          </p:cNvPicPr>
          <p:nvPr/>
        </p:nvPicPr>
        <p:blipFill>
          <a:blip r:embed="rId7" cstate="print"/>
          <a:stretch>
            <a:fillRect/>
          </a:stretch>
        </p:blipFill>
        <p:spPr>
          <a:xfrm>
            <a:off x="35496" y="-27384"/>
            <a:ext cx="1043608" cy="1047638"/>
          </a:xfrm>
          <a:prstGeom prst="rect">
            <a:avLst/>
          </a:prstGeom>
          <a:ln>
            <a:noFill/>
          </a:ln>
          <a:effectLst>
            <a:softEdge rad="112500"/>
          </a:effectLst>
        </p:spPr>
      </p:pic>
      <p:sp>
        <p:nvSpPr>
          <p:cNvPr id="11" name="10 CuadroTexto"/>
          <p:cNvSpPr txBox="1"/>
          <p:nvPr/>
        </p:nvSpPr>
        <p:spPr>
          <a:xfrm>
            <a:off x="140364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0" name="Picture 2" descr="http://u.jimdo.com/www45/o/sf893e4acf36a3567/img/i589858c4bc619885/1350952811/thumb/p%C3%B3lizas-de-mantenimiento-y-soport-t%C3%A9cnico.jpg"/>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7092280" y="3789039"/>
            <a:ext cx="1512168" cy="1900107"/>
          </a:xfrm>
          <a:prstGeom prst="rect">
            <a:avLst/>
          </a:prstGeom>
          <a:noFill/>
        </p:spPr>
      </p:pic>
      <p:pic>
        <p:nvPicPr>
          <p:cNvPr id="11" name="Picture 3"/>
          <p:cNvPicPr>
            <a:picLocks noChangeAspect="1" noChangeArrowheads="1"/>
          </p:cNvPicPr>
          <p:nvPr/>
        </p:nvPicPr>
        <p:blipFill>
          <a:blip r:embed="rId6" cstate="print">
            <a:clrChange>
              <a:clrFrom>
                <a:srgbClr val="FEFEFE"/>
              </a:clrFrom>
              <a:clrTo>
                <a:srgbClr val="FEFEFE">
                  <a:alpha val="0"/>
                </a:srgbClr>
              </a:clrTo>
            </a:clrChange>
          </a:blip>
          <a:srcRect/>
          <a:stretch>
            <a:fillRect/>
          </a:stretch>
        </p:blipFill>
        <p:spPr bwMode="auto">
          <a:xfrm>
            <a:off x="6724645" y="1223256"/>
            <a:ext cx="2364524" cy="2277752"/>
          </a:xfrm>
          <a:prstGeom prst="rect">
            <a:avLst/>
          </a:prstGeom>
          <a:noFill/>
          <a:ln w="9525">
            <a:noFill/>
            <a:miter lim="800000"/>
            <a:headEnd/>
            <a:tailEnd/>
          </a:ln>
        </p:spPr>
      </p:pic>
      <p:sp>
        <p:nvSpPr>
          <p:cNvPr id="12" name="11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13" name="12 CuadroTexto"/>
          <p:cNvSpPr txBox="1"/>
          <p:nvPr/>
        </p:nvSpPr>
        <p:spPr>
          <a:xfrm>
            <a:off x="777123" y="1124744"/>
            <a:ext cx="5988168" cy="3701013"/>
          </a:xfrm>
          <a:prstGeom prst="rect">
            <a:avLst/>
          </a:prstGeom>
          <a:noFill/>
        </p:spPr>
        <p:txBody>
          <a:bodyPr wrap="square" rtlCol="0">
            <a:spAutoFit/>
          </a:bodyPr>
          <a:lstStyle/>
          <a:p>
            <a:pPr algn="just">
              <a:buFont typeface="Wingdings" pitchFamily="2" charset="2"/>
              <a:buChar char="v"/>
            </a:pPr>
            <a:r>
              <a:rPr lang="es-MX" sz="1600" dirty="0" smtClean="0"/>
              <a:t>Al comprar la licencia vitalicia obtienes 15 días de soporte técnico gratuito. </a:t>
            </a:r>
          </a:p>
          <a:p>
            <a:pPr algn="just"/>
            <a:endParaRPr lang="es-MX" sz="800" dirty="0" smtClean="0"/>
          </a:p>
          <a:p>
            <a:pPr algn="just">
              <a:buFont typeface="Wingdings" pitchFamily="2" charset="2"/>
              <a:buChar char="v"/>
            </a:pPr>
            <a:r>
              <a:rPr lang="es-MX" sz="1600" dirty="0" smtClean="0"/>
              <a:t>Durante ese tiempo puedes hacer consultas o dudas que no se encuentren en los video manuales.</a:t>
            </a:r>
          </a:p>
          <a:p>
            <a:pPr algn="just"/>
            <a:endParaRPr lang="es-MX" sz="800" dirty="0" smtClean="0"/>
          </a:p>
          <a:p>
            <a:pPr algn="just">
              <a:buFont typeface="Wingdings" pitchFamily="2" charset="2"/>
              <a:buChar char="v"/>
            </a:pPr>
            <a:r>
              <a:rPr lang="es-MX" sz="1600" b="1" dirty="0" smtClean="0"/>
              <a:t>No aplica para instalación y configuración de impresoras ya sea USB o en RED. </a:t>
            </a:r>
          </a:p>
          <a:p>
            <a:pPr algn="just"/>
            <a:endParaRPr lang="es-MX" sz="800" dirty="0" smtClean="0"/>
          </a:p>
          <a:p>
            <a:pPr algn="just">
              <a:buFont typeface="Wingdings" pitchFamily="2" charset="2"/>
              <a:buChar char="v"/>
            </a:pPr>
            <a:r>
              <a:rPr lang="es-MX" sz="1600" dirty="0" smtClean="0"/>
              <a:t>Estos 15 días no son de capacitación, es necesario ver los video manuales en caso de que no hayas contratado horas de capacitación.</a:t>
            </a:r>
          </a:p>
          <a:p>
            <a:pPr algn="just"/>
            <a:endParaRPr lang="es-MX" sz="800" dirty="0" smtClean="0"/>
          </a:p>
          <a:p>
            <a:pPr algn="just">
              <a:buFont typeface="Wingdings" pitchFamily="2" charset="2"/>
              <a:buChar char="v"/>
            </a:pPr>
            <a:r>
              <a:rPr lang="es-MX" sz="1600" dirty="0" smtClean="0"/>
              <a:t>En caso de errores en pantalla, el sistema cuenta con GARANTÍA DE POR VIDA.</a:t>
            </a:r>
          </a:p>
          <a:p>
            <a:pPr algn="just"/>
            <a:endParaRPr lang="es-MX" sz="700" dirty="0" smtClean="0"/>
          </a:p>
          <a:p>
            <a:endParaRPr lang="es-MX" sz="700" dirty="0" smtClean="0"/>
          </a:p>
          <a:p>
            <a:pPr algn="ctr"/>
            <a:r>
              <a:rPr lang="es-MX" sz="1050" b="1" dirty="0" smtClean="0"/>
              <a:t>EL SOPORTE TÉCNICO SE SOLICITA UNICA Y EXCLUSIVAMENTE POR CORREO ELECTRONICO A LA CUENTA: </a:t>
            </a:r>
          </a:p>
          <a:p>
            <a:pPr algn="ctr"/>
            <a:r>
              <a:rPr lang="es-MX" b="1" dirty="0" smtClean="0">
                <a:hlinkClick r:id="rId7"/>
              </a:rPr>
              <a:t>stiz_controles@hotmail.com</a:t>
            </a:r>
            <a:endParaRPr lang="es-MX" b="1" dirty="0" smtClean="0"/>
          </a:p>
        </p:txBody>
      </p:sp>
      <p:sp>
        <p:nvSpPr>
          <p:cNvPr id="14" name="13 CuadroTexto"/>
          <p:cNvSpPr txBox="1"/>
          <p:nvPr/>
        </p:nvSpPr>
        <p:spPr>
          <a:xfrm>
            <a:off x="1547664" y="5230941"/>
            <a:ext cx="5256584" cy="646331"/>
          </a:xfrm>
          <a:prstGeom prst="rect">
            <a:avLst/>
          </a:prstGeom>
          <a:noFill/>
        </p:spPr>
        <p:txBody>
          <a:bodyPr wrap="square" rtlCol="0">
            <a:spAutoFit/>
          </a:bodyPr>
          <a:lstStyle/>
          <a:p>
            <a:pPr algn="just"/>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pic>
        <p:nvPicPr>
          <p:cNvPr id="16" name="Picture 3"/>
          <p:cNvPicPr>
            <a:picLocks noChangeAspect="1" noChangeArrowheads="1"/>
          </p:cNvPicPr>
          <p:nvPr/>
        </p:nvPicPr>
        <p:blipFill>
          <a:blip r:embed="rId8" cstate="print"/>
          <a:srcRect/>
          <a:stretch>
            <a:fillRect/>
          </a:stretch>
        </p:blipFill>
        <p:spPr bwMode="auto">
          <a:xfrm>
            <a:off x="827584" y="5085184"/>
            <a:ext cx="733425" cy="819150"/>
          </a:xfrm>
          <a:prstGeom prst="rect">
            <a:avLst/>
          </a:prstGeom>
          <a:noFill/>
          <a:ln w="9525">
            <a:noFill/>
            <a:miter lim="800000"/>
            <a:headEnd/>
            <a:tailEnd/>
          </a:ln>
        </p:spPr>
      </p:pic>
      <p:cxnSp>
        <p:nvCxnSpPr>
          <p:cNvPr id="17" name="16 Conector recto"/>
          <p:cNvCxnSpPr/>
          <p:nvPr/>
        </p:nvCxnSpPr>
        <p:spPr>
          <a:xfrm>
            <a:off x="1043608" y="5982331"/>
            <a:ext cx="576064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1" name="20 Imagen" descr="logo.png"/>
          <p:cNvPicPr>
            <a:picLocks noChangeAspect="1"/>
          </p:cNvPicPr>
          <p:nvPr/>
        </p:nvPicPr>
        <p:blipFill>
          <a:blip r:embed="rId9" cstate="print"/>
          <a:stretch>
            <a:fillRect/>
          </a:stretch>
        </p:blipFill>
        <p:spPr>
          <a:xfrm>
            <a:off x="0" y="44624"/>
            <a:ext cx="1043608" cy="1047638"/>
          </a:xfrm>
          <a:prstGeom prst="rect">
            <a:avLst/>
          </a:prstGeom>
          <a:ln>
            <a:noFill/>
          </a:ln>
          <a:effectLst>
            <a:softEdge rad="112500"/>
          </a:effectLst>
        </p:spPr>
      </p:pic>
      <p:sp>
        <p:nvSpPr>
          <p:cNvPr id="23" name="22 Rectángulo"/>
          <p:cNvSpPr/>
          <p:nvPr/>
        </p:nvSpPr>
        <p:spPr>
          <a:xfrm>
            <a:off x="0" y="607994"/>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Soporte Técnico :</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11" name="Picture 2" descr="http://www.pymempresario.com/wp-content/uploads/2013/03/soporte-tecnico-remoto_0f00fd6_3.jpg"/>
          <p:cNvPicPr>
            <a:picLocks noChangeAspect="1" noChangeArrowheads="1"/>
          </p:cNvPicPr>
          <p:nvPr/>
        </p:nvPicPr>
        <p:blipFill>
          <a:blip r:embed="rId4" cstate="print"/>
          <a:srcRect/>
          <a:stretch>
            <a:fillRect/>
          </a:stretch>
        </p:blipFill>
        <p:spPr bwMode="auto">
          <a:xfrm>
            <a:off x="5060766" y="1052736"/>
            <a:ext cx="4083234" cy="2002272"/>
          </a:xfrm>
          <a:prstGeom prst="rect">
            <a:avLst/>
          </a:prstGeom>
          <a:noFill/>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0" name="Picture 2" descr="http://u.jimdo.com/www45/o/sf893e4acf36a3567/img/i589858c4bc619885/1350952811/thumb/p%C3%B3lizas-de-mantenimiento-y-soport-t%C3%A9cnico.jpg"/>
          <p:cNvPicPr>
            <a:picLocks noChangeAspect="1" noChangeArrowheads="1"/>
          </p:cNvPicPr>
          <p:nvPr/>
        </p:nvPicPr>
        <p:blipFill>
          <a:blip r:embed="rId6" cstate="print">
            <a:clrChange>
              <a:clrFrom>
                <a:srgbClr val="FEFEFE"/>
              </a:clrFrom>
              <a:clrTo>
                <a:srgbClr val="FEFEFE">
                  <a:alpha val="0"/>
                </a:srgbClr>
              </a:clrTo>
            </a:clrChange>
          </a:blip>
          <a:srcRect/>
          <a:stretch>
            <a:fillRect/>
          </a:stretch>
        </p:blipFill>
        <p:spPr bwMode="auto">
          <a:xfrm>
            <a:off x="7092280" y="4797152"/>
            <a:ext cx="1008112" cy="1266738"/>
          </a:xfrm>
          <a:prstGeom prst="rect">
            <a:avLst/>
          </a:prstGeom>
          <a:noFill/>
        </p:spPr>
      </p:pic>
      <p:sp>
        <p:nvSpPr>
          <p:cNvPr id="12" name="11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13" name="12 CuadroTexto"/>
          <p:cNvSpPr txBox="1"/>
          <p:nvPr/>
        </p:nvSpPr>
        <p:spPr>
          <a:xfrm>
            <a:off x="792088" y="1124744"/>
            <a:ext cx="5076056" cy="2031325"/>
          </a:xfrm>
          <a:prstGeom prst="rect">
            <a:avLst/>
          </a:prstGeom>
          <a:noFill/>
        </p:spPr>
        <p:txBody>
          <a:bodyPr wrap="square" rtlCol="0">
            <a:spAutoFit/>
          </a:bodyPr>
          <a:lstStyle/>
          <a:p>
            <a:pPr algn="just"/>
            <a:r>
              <a:rPr lang="es-MX" sz="1400" dirty="0" smtClean="0">
                <a:latin typeface="Arial" pitchFamily="34" charset="0"/>
                <a:cs typeface="Arial" pitchFamily="34" charset="0"/>
              </a:rPr>
              <a:t>En </a:t>
            </a:r>
            <a:r>
              <a:rPr lang="es-MX" sz="1400" b="1" dirty="0" smtClean="0">
                <a:latin typeface="Arial" pitchFamily="34" charset="0"/>
                <a:cs typeface="Arial" pitchFamily="34" charset="0"/>
              </a:rPr>
              <a:t>Soluciones En Tecnología E Informática De Zamora</a:t>
            </a:r>
            <a:r>
              <a:rPr lang="es-MX" sz="1400" dirty="0" smtClean="0">
                <a:latin typeface="Arial" pitchFamily="34" charset="0"/>
                <a:cs typeface="Arial" pitchFamily="34" charset="0"/>
              </a:rPr>
              <a:t> constantemente estamos mejorando nuestras aplicaciones, en base a las mismas necesidades de nuestros clientes. </a:t>
            </a:r>
          </a:p>
          <a:p>
            <a:pPr algn="just"/>
            <a:endParaRPr lang="es-MX" sz="1400" dirty="0" smtClean="0">
              <a:latin typeface="Arial" pitchFamily="34" charset="0"/>
              <a:cs typeface="Arial" pitchFamily="34" charset="0"/>
            </a:endParaRPr>
          </a:p>
          <a:p>
            <a:pPr algn="just"/>
            <a:r>
              <a:rPr lang="es-MX" sz="1400" dirty="0" smtClean="0">
                <a:latin typeface="Arial" pitchFamily="34" charset="0"/>
                <a:cs typeface="Arial" pitchFamily="34" charset="0"/>
              </a:rPr>
              <a:t>Al comprar una </a:t>
            </a:r>
            <a:r>
              <a:rPr lang="es-MX" sz="1400" b="1" dirty="0" smtClean="0">
                <a:latin typeface="Arial" pitchFamily="34" charset="0"/>
                <a:cs typeface="Arial" pitchFamily="34" charset="0"/>
              </a:rPr>
              <a:t>LICENCIA VITALICIA</a:t>
            </a:r>
            <a:r>
              <a:rPr lang="es-MX" sz="1400" dirty="0" smtClean="0">
                <a:latin typeface="Arial" pitchFamily="34" charset="0"/>
                <a:cs typeface="Arial" pitchFamily="34" charset="0"/>
              </a:rPr>
              <a:t> solo tiene gratuitamente la actualización siguiente a su versión, es decir, si al comprar el software iba en la versión 1.15 y en ese mes sale la 1.16, esa versión será gratuita.  Esto en caso de que no cuente con </a:t>
            </a:r>
            <a:r>
              <a:rPr lang="es-MX" sz="1400" b="1" dirty="0" smtClean="0">
                <a:latin typeface="Arial" pitchFamily="34" charset="0"/>
                <a:cs typeface="Arial" pitchFamily="34" charset="0"/>
              </a:rPr>
              <a:t>POLIZA DE SOPORTE TÉCNICO.</a:t>
            </a:r>
          </a:p>
        </p:txBody>
      </p:sp>
      <p:sp>
        <p:nvSpPr>
          <p:cNvPr id="14" name="13 CuadroTexto"/>
          <p:cNvSpPr txBox="1"/>
          <p:nvPr/>
        </p:nvSpPr>
        <p:spPr>
          <a:xfrm>
            <a:off x="792088" y="3197875"/>
            <a:ext cx="8351912" cy="954107"/>
          </a:xfrm>
          <a:prstGeom prst="rect">
            <a:avLst/>
          </a:prstGeom>
          <a:noFill/>
        </p:spPr>
        <p:txBody>
          <a:bodyPr wrap="square" rtlCol="0">
            <a:spAutoFit/>
          </a:bodyPr>
          <a:lstStyle/>
          <a:p>
            <a:pPr algn="just"/>
            <a:r>
              <a:rPr lang="es-MX" sz="1400" dirty="0" smtClean="0">
                <a:latin typeface="Arial" pitchFamily="34" charset="0"/>
                <a:cs typeface="Arial" pitchFamily="34" charset="0"/>
              </a:rPr>
              <a:t>Al contar con póliza, automáticamente se hace acreedor a cualquier actualización que salga durante el tiempo de su póliza, no importa cuantas actualizaciones salgan durante ese tiempo. Mientras cuente con su póliza vigente todas las actualizaciones serán gratuitas.</a:t>
            </a:r>
          </a:p>
          <a:p>
            <a:pPr algn="just"/>
            <a:endParaRPr lang="es-MX" sz="1400" b="1" dirty="0" smtClean="0">
              <a:latin typeface="Arial" pitchFamily="34" charset="0"/>
              <a:cs typeface="Arial" pitchFamily="34" charset="0"/>
            </a:endParaRPr>
          </a:p>
        </p:txBody>
      </p:sp>
      <p:sp>
        <p:nvSpPr>
          <p:cNvPr id="16" name="15 CuadroTexto"/>
          <p:cNvSpPr txBox="1"/>
          <p:nvPr/>
        </p:nvSpPr>
        <p:spPr>
          <a:xfrm>
            <a:off x="1475656" y="5099586"/>
            <a:ext cx="5508104" cy="646331"/>
          </a:xfrm>
          <a:prstGeom prst="rect">
            <a:avLst/>
          </a:prstGeom>
          <a:noFill/>
        </p:spPr>
        <p:txBody>
          <a:bodyPr wrap="square" rtlCol="0">
            <a:spAutoFit/>
          </a:bodyPr>
          <a:lstStyle/>
          <a:p>
            <a:pPr algn="just"/>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pic>
        <p:nvPicPr>
          <p:cNvPr id="17" name="Picture 3"/>
          <p:cNvPicPr>
            <a:picLocks noChangeAspect="1" noChangeArrowheads="1"/>
          </p:cNvPicPr>
          <p:nvPr/>
        </p:nvPicPr>
        <p:blipFill>
          <a:blip r:embed="rId7" cstate="print"/>
          <a:srcRect/>
          <a:stretch>
            <a:fillRect/>
          </a:stretch>
        </p:blipFill>
        <p:spPr bwMode="auto">
          <a:xfrm>
            <a:off x="827584" y="5013176"/>
            <a:ext cx="733425" cy="819150"/>
          </a:xfrm>
          <a:prstGeom prst="rect">
            <a:avLst/>
          </a:prstGeom>
          <a:noFill/>
          <a:ln w="9525">
            <a:noFill/>
            <a:miter lim="800000"/>
            <a:headEnd/>
            <a:tailEnd/>
          </a:ln>
        </p:spPr>
      </p:pic>
      <p:cxnSp>
        <p:nvCxnSpPr>
          <p:cNvPr id="20" name="19 Conector recto"/>
          <p:cNvCxnSpPr/>
          <p:nvPr/>
        </p:nvCxnSpPr>
        <p:spPr>
          <a:xfrm>
            <a:off x="1187624" y="5910323"/>
            <a:ext cx="576064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1" name="20 Imagen" descr="logo.png"/>
          <p:cNvPicPr>
            <a:picLocks noChangeAspect="1"/>
          </p:cNvPicPr>
          <p:nvPr/>
        </p:nvPicPr>
        <p:blipFill>
          <a:blip r:embed="rId8" cstate="print"/>
          <a:stretch>
            <a:fillRect/>
          </a:stretch>
        </p:blipFill>
        <p:spPr>
          <a:xfrm>
            <a:off x="0" y="44624"/>
            <a:ext cx="1043608" cy="1047638"/>
          </a:xfrm>
          <a:prstGeom prst="rect">
            <a:avLst/>
          </a:prstGeom>
          <a:ln>
            <a:noFill/>
          </a:ln>
          <a:effectLst>
            <a:softEdge rad="112500"/>
          </a:effectLst>
        </p:spPr>
      </p:pic>
      <p:sp>
        <p:nvSpPr>
          <p:cNvPr id="24" name="23 Rectángulo"/>
          <p:cNvSpPr/>
          <p:nvPr/>
        </p:nvSpPr>
        <p:spPr>
          <a:xfrm>
            <a:off x="0" y="607994"/>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Actualizaciones del Software :</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11" name="Picture 2" descr="http://kroksystem.com/upload/soportetecnico.png"/>
          <p:cNvPicPr>
            <a:picLocks noChangeAspect="1" noChangeArrowheads="1"/>
          </p:cNvPicPr>
          <p:nvPr/>
        </p:nvPicPr>
        <p:blipFill>
          <a:blip r:embed="rId4" cstate="print"/>
          <a:srcRect/>
          <a:stretch>
            <a:fillRect/>
          </a:stretch>
        </p:blipFill>
        <p:spPr bwMode="auto">
          <a:xfrm>
            <a:off x="7020272" y="5301208"/>
            <a:ext cx="1133742" cy="720080"/>
          </a:xfrm>
          <a:prstGeom prst="rect">
            <a:avLst/>
          </a:prstGeom>
          <a:noFill/>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0" name="Picture 3"/>
          <p:cNvPicPr>
            <a:picLocks noChangeAspect="1" noChangeArrowheads="1"/>
          </p:cNvPicPr>
          <p:nvPr/>
        </p:nvPicPr>
        <p:blipFill>
          <a:blip r:embed="rId6" cstate="print"/>
          <a:srcRect/>
          <a:stretch>
            <a:fillRect/>
          </a:stretch>
        </p:blipFill>
        <p:spPr bwMode="auto">
          <a:xfrm>
            <a:off x="827584" y="5274146"/>
            <a:ext cx="733425" cy="819150"/>
          </a:xfrm>
          <a:prstGeom prst="rect">
            <a:avLst/>
          </a:prstGeom>
          <a:noFill/>
          <a:ln w="9525">
            <a:noFill/>
            <a:miter lim="800000"/>
            <a:headEnd/>
            <a:tailEnd/>
          </a:ln>
        </p:spPr>
      </p:pic>
      <p:sp>
        <p:nvSpPr>
          <p:cNvPr id="13" name="12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pic>
        <p:nvPicPr>
          <p:cNvPr id="14" name="Picture 2" descr="http://www.integrapc.com.mx/logo1.jpg"/>
          <p:cNvPicPr>
            <a:picLocks noChangeAspect="1" noChangeArrowheads="1"/>
          </p:cNvPicPr>
          <p:nvPr/>
        </p:nvPicPr>
        <p:blipFill>
          <a:blip r:embed="rId7" cstate="print"/>
          <a:srcRect/>
          <a:stretch>
            <a:fillRect/>
          </a:stretch>
        </p:blipFill>
        <p:spPr bwMode="auto">
          <a:xfrm>
            <a:off x="7967393" y="1157795"/>
            <a:ext cx="1080120" cy="1080120"/>
          </a:xfrm>
          <a:prstGeom prst="rect">
            <a:avLst/>
          </a:prstGeom>
          <a:noFill/>
        </p:spPr>
      </p:pic>
      <p:sp>
        <p:nvSpPr>
          <p:cNvPr id="16" name="Text Box 5"/>
          <p:cNvSpPr txBox="1">
            <a:spLocks noChangeArrowheads="1"/>
          </p:cNvSpPr>
          <p:nvPr/>
        </p:nvSpPr>
        <p:spPr bwMode="auto">
          <a:xfrm>
            <a:off x="792088" y="1124744"/>
            <a:ext cx="7020272" cy="1015663"/>
          </a:xfrm>
          <a:prstGeom prst="rect">
            <a:avLst/>
          </a:prstGeom>
          <a:noFill/>
          <a:ln w="9525">
            <a:noFill/>
            <a:miter lim="800000"/>
            <a:headEnd/>
            <a:tailEnd/>
          </a:ln>
          <a:effectLst/>
        </p:spPr>
        <p:txBody>
          <a:bodyPr wrap="square">
            <a:spAutoFit/>
          </a:bodyPr>
          <a:lstStyle/>
          <a:p>
            <a:pPr algn="just"/>
            <a:r>
              <a:rPr lang="es-ES" sz="1000" b="1" dirty="0"/>
              <a:t>Cobertura de eventos en forma ilimitada</a:t>
            </a:r>
            <a:r>
              <a:rPr lang="es-ES" sz="1000" dirty="0"/>
              <a:t>: Al momento de realizar un contrato de servicio con nosotros, nos convertimos en su departamento de soporte técnico y cubriremos cualquier cantidad de eventos que se presenten de manera </a:t>
            </a:r>
            <a:r>
              <a:rPr lang="es-ES" sz="1000" dirty="0" smtClean="0"/>
              <a:t>oportuna, siempre y cuando su problema se pueda resolver en línea.</a:t>
            </a:r>
          </a:p>
          <a:p>
            <a:pPr algn="just"/>
            <a:r>
              <a:rPr lang="es-ES" sz="1000" dirty="0"/>
              <a:t/>
            </a:r>
            <a:br>
              <a:rPr lang="es-ES" sz="1000" dirty="0"/>
            </a:br>
            <a:r>
              <a:rPr lang="es-ES" sz="1000" b="1" dirty="0" smtClean="0"/>
              <a:t>Actualizaciones de Software ilimitadas: </a:t>
            </a:r>
            <a:r>
              <a:rPr lang="es-ES" sz="1000" dirty="0" smtClean="0"/>
              <a:t>Mientras mantenga su póliza vigente, las actualizaciones de software son ilimitadas, y nuestro departamento de soporte técnico lo apoyará para actualizar su sistema de forma que no pierda nada de su información. </a:t>
            </a:r>
            <a:endParaRPr lang="es-ES" sz="1000" dirty="0"/>
          </a:p>
        </p:txBody>
      </p:sp>
      <p:sp>
        <p:nvSpPr>
          <p:cNvPr id="17" name="Text Box 5"/>
          <p:cNvSpPr txBox="1">
            <a:spLocks noChangeArrowheads="1"/>
          </p:cNvSpPr>
          <p:nvPr/>
        </p:nvSpPr>
        <p:spPr bwMode="auto">
          <a:xfrm>
            <a:off x="792088" y="2272836"/>
            <a:ext cx="8351912" cy="2862322"/>
          </a:xfrm>
          <a:prstGeom prst="rect">
            <a:avLst/>
          </a:prstGeom>
          <a:noFill/>
          <a:ln w="9525">
            <a:noFill/>
            <a:miter lim="800000"/>
            <a:headEnd/>
            <a:tailEnd/>
          </a:ln>
          <a:effectLst/>
        </p:spPr>
        <p:txBody>
          <a:bodyPr wrap="square">
            <a:spAutoFit/>
          </a:bodyPr>
          <a:lstStyle/>
          <a:p>
            <a:pPr algn="just"/>
            <a:r>
              <a:rPr lang="es-ES" sz="1000" b="1" dirty="0" smtClean="0"/>
              <a:t>Apoyo con la configuración de impresoras:</a:t>
            </a:r>
            <a:r>
              <a:rPr lang="es-ES" sz="1000" dirty="0" smtClean="0"/>
              <a:t> Si usted realizó la compra de impresoras, independientemente del proveedor, si usted no sabe configurarlas, nuestro departamento de soporte lo ayudará con la configuración, tanto en el sistema operativo Windows como en el sistema. </a:t>
            </a:r>
            <a:r>
              <a:rPr lang="es-ES" sz="1000" dirty="0"/>
              <a:t/>
            </a:r>
            <a:br>
              <a:rPr lang="es-ES" sz="1000" dirty="0"/>
            </a:br>
            <a:r>
              <a:rPr lang="es-ES" sz="1000" dirty="0"/>
              <a:t/>
            </a:r>
            <a:br>
              <a:rPr lang="es-ES" sz="1000" dirty="0"/>
            </a:br>
            <a:r>
              <a:rPr lang="es-ES" sz="1000" b="1" dirty="0"/>
              <a:t>Recepción y administración de solicitudes de servicio mediante </a:t>
            </a:r>
            <a:r>
              <a:rPr lang="es-ES" sz="1000" b="1" dirty="0" smtClean="0"/>
              <a:t>correo electrónico: </a:t>
            </a:r>
            <a:r>
              <a:rPr lang="es-ES" sz="1000" dirty="0" smtClean="0"/>
              <a:t>Para solicitar un soporte es necesario enviar un correo al correo </a:t>
            </a:r>
            <a:r>
              <a:rPr lang="es-ES" sz="1000" dirty="0" smtClean="0">
                <a:hlinkClick r:id="rId8"/>
              </a:rPr>
              <a:t>stiz_controles@hotmail.com</a:t>
            </a:r>
            <a:r>
              <a:rPr lang="es-ES" sz="1000" dirty="0" smtClean="0"/>
              <a:t> y en breve, uno de nuestros técnicos se pondrá en contacto con usted.  Debe de especificar su problema y la urgencia del mismo.</a:t>
            </a:r>
          </a:p>
          <a:p>
            <a:pPr algn="just"/>
            <a:r>
              <a:rPr lang="es-ES" sz="1000" dirty="0"/>
              <a:t/>
            </a:r>
            <a:br>
              <a:rPr lang="es-ES" sz="1000" dirty="0"/>
            </a:br>
            <a:r>
              <a:rPr lang="es-ES" sz="1000" b="1" dirty="0"/>
              <a:t>Helpdesk:</a:t>
            </a:r>
            <a:r>
              <a:rPr lang="es-ES" sz="1000" dirty="0"/>
              <a:t> </a:t>
            </a:r>
            <a:r>
              <a:rPr lang="es-ES" sz="1000" dirty="0" smtClean="0"/>
              <a:t>En caso de ser necesario, nuestro técnico se pondrá en contacto telefónicamente para solucionar su problema lo más pronto posible. </a:t>
            </a:r>
          </a:p>
          <a:p>
            <a:pPr algn="just"/>
            <a:endParaRPr lang="es-ES" sz="1000" dirty="0" smtClean="0"/>
          </a:p>
          <a:p>
            <a:pPr algn="just"/>
            <a:r>
              <a:rPr lang="es-ES" sz="1000" b="1" dirty="0" smtClean="0"/>
              <a:t>Comité de Informática:</a:t>
            </a:r>
            <a:r>
              <a:rPr lang="es-ES" sz="1000" dirty="0" smtClean="0"/>
              <a:t> Acordamos con nuestros clientes juntas periódicas para la entrega de informes y discusión de proyectos. </a:t>
            </a:r>
          </a:p>
          <a:p>
            <a:pPr algn="just"/>
            <a:r>
              <a:rPr lang="es-ES" sz="1000" dirty="0" smtClean="0"/>
              <a:t/>
            </a:r>
            <a:br>
              <a:rPr lang="es-ES" sz="1000" dirty="0" smtClean="0"/>
            </a:br>
            <a:r>
              <a:rPr lang="es-ES" sz="1000" b="1" dirty="0" smtClean="0"/>
              <a:t>Horario Extendido</a:t>
            </a:r>
            <a:r>
              <a:rPr lang="es-ES" sz="1000" dirty="0" smtClean="0"/>
              <a:t>: Al contratar su póliza de soporte, cuenta con asesorías en un horario abierto de 9 am a 10 pm de Lunes a Viernes y Sábados de 9 am a 5 pm, solo en casos extraordinarios podremos apoyarlo en horarios fuera del rango establecido.</a:t>
            </a:r>
          </a:p>
          <a:p>
            <a:pPr algn="just"/>
            <a:endParaRPr lang="es-ES" sz="1000" dirty="0" smtClean="0"/>
          </a:p>
          <a:p>
            <a:pPr algn="just"/>
            <a:r>
              <a:rPr lang="es-ES" sz="1000" dirty="0" smtClean="0"/>
              <a:t>La póliza </a:t>
            </a:r>
            <a:r>
              <a:rPr lang="es-ES" sz="1000" b="1" dirty="0" smtClean="0"/>
              <a:t>NO CUBRE </a:t>
            </a:r>
            <a:r>
              <a:rPr lang="es-ES" sz="1000" dirty="0" smtClean="0"/>
              <a:t>capacitación, es decir, si usted no contrató el servicio de capacitación, es necesario ver los video manuales, pero si aún viéndolos, aún tiene dudas, entonces si podremos atenderlo y aclararle su duda en especifico.</a:t>
            </a:r>
          </a:p>
          <a:p>
            <a:pPr algn="just"/>
            <a:endParaRPr lang="es-ES" sz="1000" dirty="0" smtClean="0"/>
          </a:p>
          <a:p>
            <a:pPr algn="just"/>
            <a:r>
              <a:rPr lang="es-ES" sz="1000" b="1" dirty="0" smtClean="0"/>
              <a:t>Rapidez y eficacia:</a:t>
            </a:r>
            <a:r>
              <a:rPr lang="es-ES" sz="1000" dirty="0" smtClean="0"/>
              <a:t> Al enviarnos un correo a soporte, su reporte será atendido lo más pronto posible, en un mínimo de 20 minutos hasta un máximo de 2 horas, tomando en cuenta la carga de trabajo del departamento. Y tomando en cuenta la hora en la que levantó su reporte.</a:t>
            </a:r>
            <a:endParaRPr lang="es-ES" sz="1000" dirty="0"/>
          </a:p>
        </p:txBody>
      </p:sp>
      <p:sp>
        <p:nvSpPr>
          <p:cNvPr id="20" name="19 CuadroTexto"/>
          <p:cNvSpPr txBox="1"/>
          <p:nvPr/>
        </p:nvSpPr>
        <p:spPr>
          <a:xfrm>
            <a:off x="1547664" y="5360556"/>
            <a:ext cx="5508104" cy="646331"/>
          </a:xfrm>
          <a:prstGeom prst="rect">
            <a:avLst/>
          </a:prstGeom>
          <a:noFill/>
        </p:spPr>
        <p:txBody>
          <a:bodyPr wrap="square" rtlCol="0">
            <a:spAutoFit/>
          </a:bodyPr>
          <a:lstStyle/>
          <a:p>
            <a:pPr algn="just"/>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pic>
        <p:nvPicPr>
          <p:cNvPr id="23" name="22 Imagen" descr="logo.png"/>
          <p:cNvPicPr>
            <a:picLocks noChangeAspect="1"/>
          </p:cNvPicPr>
          <p:nvPr/>
        </p:nvPicPr>
        <p:blipFill>
          <a:blip r:embed="rId9" cstate="print"/>
          <a:stretch>
            <a:fillRect/>
          </a:stretch>
        </p:blipFill>
        <p:spPr>
          <a:xfrm>
            <a:off x="0" y="44624"/>
            <a:ext cx="1043608" cy="1047638"/>
          </a:xfrm>
          <a:prstGeom prst="rect">
            <a:avLst/>
          </a:prstGeom>
          <a:ln>
            <a:noFill/>
          </a:ln>
          <a:effectLst>
            <a:softEdge rad="112500"/>
          </a:effectLst>
        </p:spPr>
      </p:pic>
      <p:sp>
        <p:nvSpPr>
          <p:cNvPr id="24" name="23 Rectángulo"/>
          <p:cNvSpPr/>
          <p:nvPr/>
        </p:nvSpPr>
        <p:spPr>
          <a:xfrm>
            <a:off x="0" y="630028"/>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PÓLIZA DE SOPORTE TÉCNICO</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sp>
        <p:nvSpPr>
          <p:cNvPr id="14" name="Text Box 5"/>
          <p:cNvSpPr txBox="1">
            <a:spLocks noChangeArrowheads="1"/>
          </p:cNvSpPr>
          <p:nvPr/>
        </p:nvSpPr>
        <p:spPr bwMode="auto">
          <a:xfrm>
            <a:off x="792088" y="1916832"/>
            <a:ext cx="8351912" cy="4139595"/>
          </a:xfrm>
          <a:prstGeom prst="rect">
            <a:avLst/>
          </a:prstGeom>
          <a:noFill/>
          <a:ln w="9525">
            <a:noFill/>
            <a:miter lim="800000"/>
            <a:headEnd/>
            <a:tailEnd/>
          </a:ln>
          <a:effectLst/>
        </p:spPr>
        <p:txBody>
          <a:bodyPr wrap="square">
            <a:spAutoFit/>
          </a:bodyPr>
          <a:lstStyle/>
          <a:p>
            <a:pPr algn="just"/>
            <a:r>
              <a:rPr lang="es-ES" sz="900" b="1" dirty="0" smtClean="0">
                <a:latin typeface="Arial Narrow" pitchFamily="34" charset="0"/>
              </a:rPr>
              <a:t>¿ QUE PASA SI COMPRO 1 VERSIÓN ESTANDAR, Y DESPUÉS QUIERO LA PROFESIONAL ? </a:t>
            </a:r>
          </a:p>
          <a:p>
            <a:pPr algn="just"/>
            <a:r>
              <a:rPr lang="es-ES" sz="900" dirty="0" smtClean="0">
                <a:latin typeface="Arial Narrow" pitchFamily="34" charset="0"/>
              </a:rPr>
              <a:t>En esta situación, solo se paga la diferencia en precio entre cada versión del sistema.</a:t>
            </a:r>
          </a:p>
          <a:p>
            <a:pPr algn="just"/>
            <a:endParaRPr lang="es-ES" sz="500" dirty="0" smtClean="0">
              <a:latin typeface="Arial Narrow" pitchFamily="34" charset="0"/>
            </a:endParaRPr>
          </a:p>
          <a:p>
            <a:pPr algn="just"/>
            <a:r>
              <a:rPr lang="es-ES" sz="900" b="1" dirty="0" smtClean="0">
                <a:latin typeface="Arial Narrow" pitchFamily="34" charset="0"/>
              </a:rPr>
              <a:t>¿ QUE SUCEDE SI MI COMPUTADORA SE ME DAÑA Y NECESITO REEMPLAZARLA POR OTRA ?</a:t>
            </a:r>
          </a:p>
          <a:p>
            <a:pPr algn="just"/>
            <a:r>
              <a:rPr lang="es-ES" sz="900" dirty="0" smtClean="0">
                <a:latin typeface="Arial Narrow" pitchFamily="34" charset="0"/>
              </a:rPr>
              <a:t>En caso de que usted cuente con póliza de soporte, no tiene ningún costo proporcionarle una licencia para una nueva computadora, le recomendamos siempre tener un respaldo del sistema, de preferencia diario o semanal para que si llega a suceder este inconveniente, no pierda su información. </a:t>
            </a:r>
          </a:p>
          <a:p>
            <a:pPr algn="just"/>
            <a:r>
              <a:rPr lang="es-ES" sz="900" dirty="0" smtClean="0">
                <a:latin typeface="Arial Narrow" pitchFamily="34" charset="0"/>
              </a:rPr>
              <a:t>En caso de no contar con póliza, solo se cobrara el evento del soporte el cual lo puede consultar con su ejecutivo de ventas.</a:t>
            </a:r>
          </a:p>
          <a:p>
            <a:pPr algn="just"/>
            <a:endParaRPr lang="es-ES" sz="500" dirty="0" smtClean="0">
              <a:latin typeface="Arial Narrow" pitchFamily="34" charset="0"/>
            </a:endParaRPr>
          </a:p>
          <a:p>
            <a:pPr algn="just"/>
            <a:r>
              <a:rPr lang="es-ES" sz="900" b="1" dirty="0" smtClean="0">
                <a:latin typeface="Arial Narrow" pitchFamily="34" charset="0"/>
              </a:rPr>
              <a:t>¿ QUE SUCEDE SI EN MI NEGOCIO DECIDO PONER UNA SEGUNDA O TERCER COMPUTADORA ?</a:t>
            </a:r>
          </a:p>
          <a:p>
            <a:pPr algn="just"/>
            <a:r>
              <a:rPr lang="es-ES" sz="900" dirty="0" smtClean="0">
                <a:latin typeface="Arial Narrow" pitchFamily="34" charset="0"/>
              </a:rPr>
              <a:t>Simplemente se comunica con su ejecutivo de ventas y le hace saber de su requerimiento, realiza el pago de la licencia extra y nuestro departamento de soporte técnico le instalará el sistema en la o las computadoras que necesite y las enlazará a la computadora principal.</a:t>
            </a:r>
          </a:p>
          <a:p>
            <a:pPr algn="just"/>
            <a:endParaRPr lang="es-ES" sz="500" dirty="0" smtClean="0">
              <a:latin typeface="Arial Narrow" pitchFamily="34" charset="0"/>
            </a:endParaRPr>
          </a:p>
          <a:p>
            <a:pPr algn="just"/>
            <a:r>
              <a:rPr lang="es-ES" sz="900" b="1" dirty="0" smtClean="0">
                <a:latin typeface="Arial Narrow" pitchFamily="34" charset="0"/>
              </a:rPr>
              <a:t>¿ EL SISTEMA HACE RESPALDOS AUTOMÁTICOS ?</a:t>
            </a:r>
          </a:p>
          <a:p>
            <a:pPr algn="just"/>
            <a:r>
              <a:rPr lang="es-ES" sz="900" dirty="0" smtClean="0">
                <a:latin typeface="Arial Narrow" pitchFamily="34" charset="0"/>
              </a:rPr>
              <a:t>No, los respaldos no son automatizados, es necesarios hacerlos manualmente, pero nuestro técnico le explicara como hacerlo, es muy sencillo, si usted cuenta con póliza se le recordará cada semana realizar su respaldo.</a:t>
            </a:r>
          </a:p>
          <a:p>
            <a:pPr algn="just"/>
            <a:endParaRPr lang="es-ES" sz="500" dirty="0" smtClean="0">
              <a:latin typeface="Arial Narrow" pitchFamily="34" charset="0"/>
            </a:endParaRPr>
          </a:p>
          <a:p>
            <a:pPr algn="just"/>
            <a:r>
              <a:rPr lang="es-ES" sz="900" b="1" dirty="0" smtClean="0">
                <a:latin typeface="Arial Narrow" pitchFamily="34" charset="0"/>
              </a:rPr>
              <a:t>¿ EN DONDE SE GUARDAN LOS RESPALDOS ?</a:t>
            </a:r>
          </a:p>
          <a:p>
            <a:pPr algn="just"/>
            <a:r>
              <a:rPr lang="es-ES" sz="900" dirty="0" smtClean="0">
                <a:latin typeface="Arial Narrow" pitchFamily="34" charset="0"/>
              </a:rPr>
              <a:t>Le recomendamos tener una memoria USB exclusiva para sus respaldos, no los deje en el equipo de computo ya que si se le llegara a dañar de nada le serviría el respaldo.</a:t>
            </a:r>
          </a:p>
          <a:p>
            <a:pPr algn="just"/>
            <a:endParaRPr lang="es-ES" sz="900" dirty="0" smtClean="0">
              <a:latin typeface="Arial Narrow" pitchFamily="34" charset="0"/>
            </a:endParaRPr>
          </a:p>
          <a:p>
            <a:pPr algn="just"/>
            <a:r>
              <a:rPr lang="es-ES" sz="900" b="1" dirty="0" smtClean="0">
                <a:latin typeface="Arial Narrow" pitchFamily="34" charset="0"/>
              </a:rPr>
              <a:t>¿ QUE SUCEDE SI DECIDO ABRIR OTRA SUCURSAL ?</a:t>
            </a:r>
          </a:p>
          <a:p>
            <a:pPr algn="just"/>
            <a:r>
              <a:rPr lang="es-ES" sz="900" dirty="0" smtClean="0">
                <a:latin typeface="Arial Narrow" pitchFamily="34" charset="0"/>
              </a:rPr>
              <a:t>En este caso, es necesario adquirir una licencia por cada computadora que vaya a utilizar, ya que nuestras licencias son por computadora. Al comprar más de 1 licencia te otorgaremos un descuento especial.</a:t>
            </a:r>
          </a:p>
          <a:p>
            <a:pPr algn="just"/>
            <a:endParaRPr lang="es-ES" sz="900" dirty="0" smtClean="0">
              <a:latin typeface="Arial Narrow" pitchFamily="34" charset="0"/>
            </a:endParaRPr>
          </a:p>
          <a:p>
            <a:pPr algn="just"/>
            <a:r>
              <a:rPr lang="es-ES" sz="900" b="1" dirty="0" smtClean="0">
                <a:latin typeface="Arial Narrow" pitchFamily="34" charset="0"/>
              </a:rPr>
              <a:t>¿ CUENTA CON FACTURACIÓN ELECTRÓNICA ?</a:t>
            </a:r>
          </a:p>
          <a:p>
            <a:pPr algn="just"/>
            <a:r>
              <a:rPr lang="es-ES" sz="900" dirty="0" smtClean="0">
                <a:latin typeface="Arial Narrow" pitchFamily="34" charset="0"/>
              </a:rPr>
              <a:t>Si claro, solo es necesario comprar los timbres fiscales con nosotros, contamos con paquetes desde 25 timbres.</a:t>
            </a:r>
          </a:p>
          <a:p>
            <a:pPr algn="just"/>
            <a:endParaRPr lang="es-ES" sz="900" dirty="0" smtClean="0">
              <a:latin typeface="Arial Narrow" pitchFamily="34" charset="0"/>
            </a:endParaRPr>
          </a:p>
          <a:p>
            <a:pPr algn="just"/>
            <a:r>
              <a:rPr lang="es-ES" sz="900" b="1" dirty="0" smtClean="0">
                <a:latin typeface="Arial Narrow" pitchFamily="34" charset="0"/>
              </a:rPr>
              <a:t>¿ EL SISTEMA ESTÁ EN INTERNET ?</a:t>
            </a:r>
          </a:p>
          <a:p>
            <a:pPr algn="just"/>
            <a:r>
              <a:rPr lang="es-ES" sz="900" dirty="0" smtClean="0">
                <a:latin typeface="Arial Narrow" pitchFamily="34" charset="0"/>
              </a:rPr>
              <a:t>No, el sistema lo instalamos localmente en tu negocio, solo se requiere el internet en la versión PROFESIONAL para el envío de correos, y si vas a facturar desde el sistema, también se requiere internet para poder timbrar las facturas en el SAT.</a:t>
            </a:r>
          </a:p>
          <a:p>
            <a:pPr algn="just"/>
            <a:endParaRPr lang="es-ES" sz="900" dirty="0" smtClean="0">
              <a:latin typeface="Arial Narrow" pitchFamily="34" charset="0"/>
            </a:endParaRPr>
          </a:p>
        </p:txBody>
      </p:sp>
      <p:pic>
        <p:nvPicPr>
          <p:cNvPr id="20" name="Picture 2" descr="http://www.migestion.info/blogPagos/wp-content/uploads/2012/09/emprendedor.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197217" y="1052736"/>
            <a:ext cx="911287" cy="1368152"/>
          </a:xfrm>
          <a:prstGeom prst="rect">
            <a:avLst/>
          </a:prstGeom>
          <a:noFill/>
        </p:spPr>
      </p:pic>
      <p:pic>
        <p:nvPicPr>
          <p:cNvPr id="15" name="Picture 3"/>
          <p:cNvPicPr>
            <a:picLocks noChangeAspect="1" noChangeArrowheads="1"/>
          </p:cNvPicPr>
          <p:nvPr/>
        </p:nvPicPr>
        <p:blipFill>
          <a:blip r:embed="rId4" cstate="print"/>
          <a:srcRect/>
          <a:stretch>
            <a:fillRect/>
          </a:stretch>
        </p:blipFill>
        <p:spPr bwMode="auto">
          <a:xfrm>
            <a:off x="-3461" y="188640"/>
            <a:ext cx="809625" cy="6264696"/>
          </a:xfrm>
          <a:prstGeom prst="rect">
            <a:avLst/>
          </a:prstGeom>
          <a:noFill/>
          <a:ln w="9525">
            <a:noFill/>
            <a:miter lim="800000"/>
            <a:headEnd/>
            <a:tailEnd/>
          </a:ln>
        </p:spPr>
      </p:pic>
      <p:pic>
        <p:nvPicPr>
          <p:cNvPr id="21" name="20 Imagen" descr="logo.png"/>
          <p:cNvPicPr>
            <a:picLocks noChangeAspect="1"/>
          </p:cNvPicPr>
          <p:nvPr/>
        </p:nvPicPr>
        <p:blipFill>
          <a:blip r:embed="rId5" cstate="print"/>
          <a:stretch>
            <a:fillRect/>
          </a:stretch>
        </p:blipFill>
        <p:spPr>
          <a:xfrm>
            <a:off x="0" y="44624"/>
            <a:ext cx="1043608" cy="1047638"/>
          </a:xfrm>
          <a:prstGeom prst="rect">
            <a:avLst/>
          </a:prstGeom>
          <a:ln>
            <a:noFill/>
          </a:ln>
          <a:effectLst>
            <a:softEdge rad="112500"/>
          </a:effectLst>
        </p:spPr>
      </p:pic>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5993904"/>
            <a:ext cx="9152573" cy="864096"/>
          </a:xfrm>
          <a:prstGeom prst="rect">
            <a:avLst/>
          </a:prstGeom>
          <a:noFill/>
          <a:ln w="9525">
            <a:noFill/>
            <a:miter lim="800000"/>
            <a:headEnd/>
            <a:tailEnd/>
          </a:ln>
        </p:spPr>
      </p:pic>
      <p:sp>
        <p:nvSpPr>
          <p:cNvPr id="12" name="11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23" name="22 CuadroTexto"/>
          <p:cNvSpPr txBox="1"/>
          <p:nvPr/>
        </p:nvSpPr>
        <p:spPr>
          <a:xfrm>
            <a:off x="3612369" y="5645884"/>
            <a:ext cx="5508104" cy="600164"/>
          </a:xfrm>
          <a:prstGeom prst="rect">
            <a:avLst/>
          </a:prstGeom>
          <a:noFill/>
        </p:spPr>
        <p:txBody>
          <a:bodyPr wrap="square" rtlCol="0">
            <a:spAutoFit/>
          </a:bodyPr>
          <a:lstStyle/>
          <a:p>
            <a:r>
              <a:rPr lang="es-MX" sz="1100" dirty="0" smtClean="0">
                <a:solidFill>
                  <a:srgbClr val="C00000"/>
                </a:solidFill>
                <a:latin typeface="Arial" pitchFamily="34" charset="0"/>
                <a:cs typeface="Arial" pitchFamily="34" charset="0"/>
              </a:rPr>
              <a:t>Le recomendamos adquirir una </a:t>
            </a:r>
            <a:r>
              <a:rPr lang="es-MX" sz="1100" b="1" dirty="0" smtClean="0">
                <a:solidFill>
                  <a:srgbClr val="C00000"/>
                </a:solidFill>
                <a:latin typeface="Arial" pitchFamily="34" charset="0"/>
                <a:cs typeface="Arial" pitchFamily="34" charset="0"/>
              </a:rPr>
              <a:t>PÓLIZA DE SOPORTE TÉCNICO</a:t>
            </a:r>
            <a:r>
              <a:rPr lang="es-MX" sz="1100" dirty="0" smtClean="0">
                <a:solidFill>
                  <a:srgbClr val="C00000"/>
                </a:solidFill>
                <a:latin typeface="Arial" pitchFamily="34" charset="0"/>
                <a:cs typeface="Arial" pitchFamily="34" charset="0"/>
              </a:rPr>
              <a:t>, la cual le dará a gozar beneficios como ayuda en línea, actualizaciones de software gratuitas, soporte fuera de horario de oficina, etc. </a:t>
            </a:r>
          </a:p>
        </p:txBody>
      </p:sp>
      <p:pic>
        <p:nvPicPr>
          <p:cNvPr id="24" name="Picture 3"/>
          <p:cNvPicPr>
            <a:picLocks noChangeAspect="1" noChangeArrowheads="1"/>
          </p:cNvPicPr>
          <p:nvPr/>
        </p:nvPicPr>
        <p:blipFill>
          <a:blip r:embed="rId7" cstate="print"/>
          <a:srcRect/>
          <a:stretch>
            <a:fillRect/>
          </a:stretch>
        </p:blipFill>
        <p:spPr bwMode="auto">
          <a:xfrm>
            <a:off x="3131840" y="5645884"/>
            <a:ext cx="524937" cy="586293"/>
          </a:xfrm>
          <a:prstGeom prst="rect">
            <a:avLst/>
          </a:prstGeom>
          <a:noFill/>
          <a:ln w="9525">
            <a:noFill/>
            <a:miter lim="800000"/>
            <a:headEnd/>
            <a:tailEnd/>
          </a:ln>
        </p:spPr>
      </p:pic>
      <p:sp>
        <p:nvSpPr>
          <p:cNvPr id="27" name="26 Rectángulo"/>
          <p:cNvSpPr/>
          <p:nvPr/>
        </p:nvSpPr>
        <p:spPr>
          <a:xfrm>
            <a:off x="0" y="630028"/>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Preguntas frecuentes:</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16" name="15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Paralelogramo"/>
          <p:cNvSpPr/>
          <p:nvPr/>
        </p:nvSpPr>
        <p:spPr>
          <a:xfrm>
            <a:off x="539552" y="5584594"/>
            <a:ext cx="4824536" cy="360040"/>
          </a:xfrm>
          <a:prstGeom prst="parallelogram">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sp>
        <p:nvSpPr>
          <p:cNvPr id="10" name="9 CuadroTexto"/>
          <p:cNvSpPr txBox="1"/>
          <p:nvPr/>
        </p:nvSpPr>
        <p:spPr>
          <a:xfrm>
            <a:off x="794533" y="5610726"/>
            <a:ext cx="4641563" cy="307777"/>
          </a:xfrm>
          <a:prstGeom prst="rect">
            <a:avLst/>
          </a:prstGeom>
          <a:noFill/>
        </p:spPr>
        <p:txBody>
          <a:bodyPr wrap="square" rtlCol="0">
            <a:spAutoFit/>
          </a:bodyPr>
          <a:lstStyle/>
          <a:p>
            <a:pPr algn="just"/>
            <a:r>
              <a:rPr lang="es-MX" sz="1400" b="1" dirty="0" smtClean="0"/>
              <a:t>Una vez instalado el software, no se aceptan devoluciones.</a:t>
            </a:r>
          </a:p>
        </p:txBody>
      </p:sp>
      <p:sp>
        <p:nvSpPr>
          <p:cNvPr id="12" name="11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pic>
        <p:nvPicPr>
          <p:cNvPr id="13" name="Picture 2" descr="http://www.tuexpertoit.com/wp-content/uploads/2012/12/compras-online-02.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555490" y="1052736"/>
            <a:ext cx="1575048" cy="1039532"/>
          </a:xfrm>
          <a:prstGeom prst="rect">
            <a:avLst/>
          </a:prstGeom>
          <a:noFill/>
        </p:spPr>
      </p:pic>
      <p:sp>
        <p:nvSpPr>
          <p:cNvPr id="14" name="13 CuadroTexto"/>
          <p:cNvSpPr txBox="1"/>
          <p:nvPr/>
        </p:nvSpPr>
        <p:spPr>
          <a:xfrm>
            <a:off x="827584" y="1124744"/>
            <a:ext cx="6768752" cy="307777"/>
          </a:xfrm>
          <a:prstGeom prst="rect">
            <a:avLst/>
          </a:prstGeom>
          <a:noFill/>
        </p:spPr>
        <p:txBody>
          <a:bodyPr wrap="square" rtlCol="0">
            <a:spAutoFit/>
          </a:bodyPr>
          <a:lstStyle/>
          <a:p>
            <a:pPr algn="just"/>
            <a:r>
              <a:rPr lang="es-MX" sz="1400" dirty="0" smtClean="0">
                <a:latin typeface="Arial" pitchFamily="34" charset="0"/>
                <a:cs typeface="Arial" pitchFamily="34" charset="0"/>
              </a:rPr>
              <a:t>Si usted ya aclaró todas sus dudas, y ya está convencido de comprar el software. </a:t>
            </a:r>
          </a:p>
        </p:txBody>
      </p:sp>
      <p:sp>
        <p:nvSpPr>
          <p:cNvPr id="16" name="15 Rectángulo"/>
          <p:cNvSpPr/>
          <p:nvPr/>
        </p:nvSpPr>
        <p:spPr>
          <a:xfrm>
            <a:off x="1907704" y="1734654"/>
            <a:ext cx="5328592" cy="461665"/>
          </a:xfrm>
          <a:prstGeom prst="rect">
            <a:avLst/>
          </a:prstGeom>
          <a:noFill/>
        </p:spPr>
        <p:txBody>
          <a:bodyPr wrap="square" lIns="91440" tIns="45720" rIns="91440" bIns="45720">
            <a:spAutoFit/>
          </a:bodyPr>
          <a:lstStyle/>
          <a:p>
            <a:r>
              <a:rPr lang="es-ES" sz="2400" dirty="0" smtClean="0">
                <a:ln w="18415" cmpd="sng">
                  <a:solidFill>
                    <a:schemeClr val="tx1"/>
                  </a:solidFill>
                  <a:prstDash val="solid"/>
                </a:ln>
                <a:effectLst>
                  <a:outerShdw blurRad="63500" dir="3600000" algn="tl" rotWithShape="0">
                    <a:srgbClr val="000000">
                      <a:alpha val="70000"/>
                    </a:srgbClr>
                  </a:outerShdw>
                </a:effectLst>
              </a:rPr>
              <a:t>COMPRA DEL PRODUCTO</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cxnSp>
        <p:nvCxnSpPr>
          <p:cNvPr id="17" name="16 Conector recto"/>
          <p:cNvCxnSpPr/>
          <p:nvPr/>
        </p:nvCxnSpPr>
        <p:spPr>
          <a:xfrm>
            <a:off x="1835696" y="2209093"/>
            <a:ext cx="54006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19 CuadroTexto"/>
          <p:cNvSpPr txBox="1"/>
          <p:nvPr/>
        </p:nvSpPr>
        <p:spPr>
          <a:xfrm>
            <a:off x="827584" y="2354786"/>
            <a:ext cx="8279904" cy="2154436"/>
          </a:xfrm>
          <a:prstGeom prst="rect">
            <a:avLst/>
          </a:prstGeom>
          <a:noFill/>
        </p:spPr>
        <p:txBody>
          <a:bodyPr wrap="square" rtlCol="0">
            <a:spAutoFit/>
          </a:bodyPr>
          <a:lstStyle/>
          <a:p>
            <a:pPr>
              <a:buFont typeface="Wingdings" pitchFamily="2" charset="2"/>
              <a:buChar char="q"/>
            </a:pPr>
            <a:r>
              <a:rPr lang="es-MX" sz="1600" dirty="0" smtClean="0"/>
              <a:t> Envía un correo a tu ejecutivo de ventas o bien, al correo </a:t>
            </a:r>
            <a:r>
              <a:rPr lang="es-MX" sz="1600" dirty="0" smtClean="0">
                <a:hlinkClick r:id="rId4"/>
              </a:rPr>
              <a:t>info@stiz.com.mx</a:t>
            </a:r>
            <a:r>
              <a:rPr lang="es-MX" sz="1600" dirty="0" smtClean="0"/>
              <a:t>,  solicitando tu cotización con el importe total a pagar y solicitando los números de cuenta o pasos para realizar tu pago. </a:t>
            </a:r>
          </a:p>
          <a:p>
            <a:pPr>
              <a:buFont typeface="Wingdings" pitchFamily="2" charset="2"/>
              <a:buChar char="q"/>
            </a:pPr>
            <a:r>
              <a:rPr lang="es-MX" sz="1600" dirty="0" smtClean="0"/>
              <a:t> Una vez que realices tu pago, es absolutamente necesario que mandes por correo, escaneado o con una foto, el comprobante de tu deposito o transferencia junto con los datos de facturación en caso de requerir su factura. </a:t>
            </a:r>
          </a:p>
          <a:p>
            <a:endParaRPr lang="es-MX" sz="600" dirty="0" smtClean="0"/>
          </a:p>
          <a:p>
            <a:pPr>
              <a:buFont typeface="Wingdings" pitchFamily="2" charset="2"/>
              <a:buChar char="q"/>
            </a:pPr>
            <a:r>
              <a:rPr lang="es-MX" sz="1600" dirty="0" smtClean="0"/>
              <a:t> Soporte técnico se pondrá en contacto a su correo para apoyarlo con la instalación del software y activárselo.</a:t>
            </a:r>
          </a:p>
        </p:txBody>
      </p:sp>
      <p:grpSp>
        <p:nvGrpSpPr>
          <p:cNvPr id="2" name="20 Grupo"/>
          <p:cNvGrpSpPr/>
          <p:nvPr/>
        </p:nvGrpSpPr>
        <p:grpSpPr>
          <a:xfrm>
            <a:off x="5697220" y="4249028"/>
            <a:ext cx="3339276" cy="1900783"/>
            <a:chOff x="5409188" y="3976489"/>
            <a:chExt cx="3339276" cy="1900783"/>
          </a:xfrm>
        </p:grpSpPr>
        <p:pic>
          <p:nvPicPr>
            <p:cNvPr id="22" name="Picture 4" descr="http://www.cbb.edu.mx/uploads/1/9/3/7/19371011/5490847_orig.png"/>
            <p:cNvPicPr>
              <a:picLocks noChangeAspect="1" noChangeArrowheads="1"/>
            </p:cNvPicPr>
            <p:nvPr/>
          </p:nvPicPr>
          <p:blipFill>
            <a:blip r:embed="rId5" cstate="print"/>
            <a:srcRect/>
            <a:stretch>
              <a:fillRect/>
            </a:stretch>
          </p:blipFill>
          <p:spPr bwMode="auto">
            <a:xfrm>
              <a:off x="6094792" y="4520641"/>
              <a:ext cx="452622" cy="348519"/>
            </a:xfrm>
            <a:prstGeom prst="rect">
              <a:avLst/>
            </a:prstGeom>
            <a:noFill/>
          </p:spPr>
        </p:pic>
        <p:sp>
          <p:nvSpPr>
            <p:cNvPr id="23" name="22 Rectángulo"/>
            <p:cNvSpPr/>
            <p:nvPr/>
          </p:nvSpPr>
          <p:spPr>
            <a:xfrm>
              <a:off x="5436096" y="3976489"/>
              <a:ext cx="3312368" cy="190078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 name="23 CuadroTexto"/>
            <p:cNvSpPr txBox="1"/>
            <p:nvPr/>
          </p:nvSpPr>
          <p:spPr>
            <a:xfrm>
              <a:off x="5444129" y="3984522"/>
              <a:ext cx="3293318" cy="338554"/>
            </a:xfrm>
            <a:prstGeom prst="rect">
              <a:avLst/>
            </a:prstGeom>
            <a:solidFill>
              <a:srgbClr val="FF0000"/>
            </a:solid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es-MX" sz="1600" b="1" spc="150" dirty="0" smtClean="0">
                  <a:ln w="11430"/>
                  <a:solidFill>
                    <a:srgbClr val="F8F8F8"/>
                  </a:solidFill>
                  <a:effectLst>
                    <a:outerShdw blurRad="25400" algn="tl" rotWithShape="0">
                      <a:srgbClr val="000000">
                        <a:alpha val="43000"/>
                      </a:srgbClr>
                    </a:outerShdw>
                  </a:effectLst>
                  <a:latin typeface="Agency FB" pitchFamily="34" charset="0"/>
                </a:rPr>
                <a:t>FORMAS DE PAGO</a:t>
              </a:r>
              <a:endParaRPr lang="es-MX" sz="900" b="1" spc="150" dirty="0">
                <a:ln w="11430"/>
                <a:solidFill>
                  <a:srgbClr val="F8F8F8"/>
                </a:solidFill>
                <a:effectLst>
                  <a:outerShdw blurRad="25400" algn="tl" rotWithShape="0">
                    <a:srgbClr val="000000">
                      <a:alpha val="43000"/>
                    </a:srgbClr>
                  </a:outerShdw>
                </a:effectLst>
                <a:latin typeface="Agency FB" pitchFamily="34" charset="0"/>
              </a:endParaRPr>
            </a:p>
          </p:txBody>
        </p:sp>
        <p:pic>
          <p:nvPicPr>
            <p:cNvPr id="25" name="Picture 6" descr="http://4.bp.blogspot.com/_CPLUSLLYvoI/TJtp0lE8dCI/AAAAAAAABLY/BUaTrK6przU/s1600/hsbcNUEVA.jpg"/>
            <p:cNvPicPr>
              <a:picLocks noChangeAspect="1" noChangeArrowheads="1"/>
            </p:cNvPicPr>
            <p:nvPr/>
          </p:nvPicPr>
          <p:blipFill>
            <a:blip r:embed="rId6" cstate="print"/>
            <a:srcRect/>
            <a:stretch>
              <a:fillRect/>
            </a:stretch>
          </p:blipFill>
          <p:spPr bwMode="auto">
            <a:xfrm>
              <a:off x="5590736" y="4509120"/>
              <a:ext cx="504056" cy="378042"/>
            </a:xfrm>
            <a:prstGeom prst="rect">
              <a:avLst/>
            </a:prstGeom>
            <a:noFill/>
          </p:spPr>
        </p:pic>
        <p:sp>
          <p:nvSpPr>
            <p:cNvPr id="26" name="25 CuadroTexto"/>
            <p:cNvSpPr txBox="1"/>
            <p:nvPr/>
          </p:nvSpPr>
          <p:spPr>
            <a:xfrm>
              <a:off x="5409188" y="5065439"/>
              <a:ext cx="1467068" cy="338554"/>
            </a:xfrm>
            <a:prstGeom prst="rect">
              <a:avLst/>
            </a:prstGeom>
            <a:noFill/>
          </p:spPr>
          <p:txBody>
            <a:bodyPr wrap="none" rtlCol="0">
              <a:spAutoFit/>
            </a:bodyPr>
            <a:lstStyle/>
            <a:p>
              <a:pPr algn="ctr"/>
              <a:r>
                <a:rPr lang="es-MX" sz="800" dirty="0" smtClean="0"/>
                <a:t>TRANSFERENCIA ELECTRÓNICA</a:t>
              </a:r>
            </a:p>
            <a:p>
              <a:pPr algn="ctr"/>
              <a:r>
                <a:rPr lang="es-MX" sz="800" dirty="0" smtClean="0"/>
                <a:t>DEPOSITO BANCARIO</a:t>
              </a:r>
              <a:endParaRPr lang="es-MX" sz="800" dirty="0"/>
            </a:p>
          </p:txBody>
        </p:sp>
        <p:pic>
          <p:nvPicPr>
            <p:cNvPr id="27" name="Picture 8" descr="http://blog.xpress.com.mx/wp-content/themes/equator/timthumb.php?src=http://blog.xpress.com.mx/wp-content/uploads/2010/06/banner_oxxo-7eleven.jpg&amp;w=200&amp;h=260&amp;zc=1"/>
            <p:cNvPicPr>
              <a:picLocks noChangeAspect="1" noChangeArrowheads="1"/>
            </p:cNvPicPr>
            <p:nvPr/>
          </p:nvPicPr>
          <p:blipFill>
            <a:blip r:embed="rId7" cstate="print"/>
            <a:srcRect/>
            <a:stretch>
              <a:fillRect/>
            </a:stretch>
          </p:blipFill>
          <p:spPr bwMode="auto">
            <a:xfrm>
              <a:off x="8144880" y="4394135"/>
              <a:ext cx="531576" cy="691049"/>
            </a:xfrm>
            <a:prstGeom prst="rect">
              <a:avLst/>
            </a:prstGeom>
            <a:noFill/>
          </p:spPr>
        </p:pic>
        <p:sp>
          <p:nvSpPr>
            <p:cNvPr id="28" name="27 CuadroTexto"/>
            <p:cNvSpPr txBox="1"/>
            <p:nvPr/>
          </p:nvSpPr>
          <p:spPr>
            <a:xfrm>
              <a:off x="6704720" y="4477756"/>
              <a:ext cx="1426993" cy="492443"/>
            </a:xfrm>
            <a:prstGeom prst="rect">
              <a:avLst/>
            </a:prstGeom>
            <a:noFill/>
          </p:spPr>
          <p:txBody>
            <a:bodyPr wrap="none" rtlCol="0">
              <a:spAutoFit/>
            </a:bodyPr>
            <a:lstStyle/>
            <a:p>
              <a:pPr algn="r"/>
              <a:r>
                <a:rPr lang="es-MX" sz="900" dirty="0" smtClean="0"/>
                <a:t>DEPOSITOS EN EFECTIVO</a:t>
              </a:r>
            </a:p>
            <a:p>
              <a:pPr algn="r"/>
              <a:r>
                <a:rPr lang="es-MX" sz="900" dirty="0" smtClean="0"/>
                <a:t>DIRECTO EN:</a:t>
              </a:r>
            </a:p>
            <a:p>
              <a:pPr algn="r"/>
              <a:r>
                <a:rPr lang="es-MX" sz="800" dirty="0" smtClean="0">
                  <a:solidFill>
                    <a:srgbClr val="0000FF"/>
                  </a:solidFill>
                </a:rPr>
                <a:t>De Lun a Dom de 8 am a 8 pm</a:t>
              </a:r>
              <a:endParaRPr lang="es-MX" sz="800" dirty="0">
                <a:solidFill>
                  <a:srgbClr val="0000FF"/>
                </a:solidFill>
              </a:endParaRPr>
            </a:p>
          </p:txBody>
        </p:sp>
        <p:pic>
          <p:nvPicPr>
            <p:cNvPr id="29" name="Picture 12" descr="http://recuperaciondedatos.com.mx/wp-content/uploads/2011/11/paypal4.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6987384" y="5013176"/>
              <a:ext cx="896984" cy="576064"/>
            </a:xfrm>
            <a:prstGeom prst="rect">
              <a:avLst/>
            </a:prstGeom>
            <a:noFill/>
          </p:spPr>
        </p:pic>
        <p:sp>
          <p:nvSpPr>
            <p:cNvPr id="30" name="29 CuadroTexto"/>
            <p:cNvSpPr txBox="1"/>
            <p:nvPr/>
          </p:nvSpPr>
          <p:spPr>
            <a:xfrm>
              <a:off x="5450954" y="5589240"/>
              <a:ext cx="3297510" cy="230832"/>
            </a:xfrm>
            <a:prstGeom prst="rect">
              <a:avLst/>
            </a:prstGeom>
            <a:noFill/>
          </p:spPr>
          <p:txBody>
            <a:bodyPr wrap="square" rtlCol="0">
              <a:spAutoFit/>
            </a:bodyPr>
            <a:lstStyle/>
            <a:p>
              <a:pPr algn="ctr"/>
              <a:r>
                <a:rPr lang="es-MX" sz="900" b="1" dirty="0" smtClean="0"/>
                <a:t>CON TARJETA DE CRÉDITO POR INTERNET</a:t>
              </a:r>
              <a:endParaRPr lang="es-MX" sz="900" b="1" dirty="0"/>
            </a:p>
          </p:txBody>
        </p:sp>
        <p:pic>
          <p:nvPicPr>
            <p:cNvPr id="31" name="Picture 2"/>
            <p:cNvPicPr>
              <a:picLocks noChangeAspect="1" noChangeArrowheads="1"/>
            </p:cNvPicPr>
            <p:nvPr/>
          </p:nvPicPr>
          <p:blipFill>
            <a:blip r:embed="rId9" cstate="print"/>
            <a:srcRect/>
            <a:stretch>
              <a:fillRect/>
            </a:stretch>
          </p:blipFill>
          <p:spPr bwMode="auto">
            <a:xfrm>
              <a:off x="5617773" y="4847059"/>
              <a:ext cx="904875" cy="200025"/>
            </a:xfrm>
            <a:prstGeom prst="rect">
              <a:avLst/>
            </a:prstGeom>
            <a:noFill/>
            <a:ln w="9525">
              <a:noFill/>
              <a:miter lim="800000"/>
              <a:headEnd/>
              <a:tailEnd/>
            </a:ln>
          </p:spPr>
        </p:pic>
      </p:grpSp>
      <p:sp>
        <p:nvSpPr>
          <p:cNvPr id="32" name="31 CuadroTexto"/>
          <p:cNvSpPr txBox="1"/>
          <p:nvPr/>
        </p:nvSpPr>
        <p:spPr>
          <a:xfrm>
            <a:off x="827584" y="4481244"/>
            <a:ext cx="4824536" cy="1107996"/>
          </a:xfrm>
          <a:prstGeom prst="rect">
            <a:avLst/>
          </a:prstGeom>
          <a:noFill/>
        </p:spPr>
        <p:txBody>
          <a:bodyPr wrap="square" rtlCol="0">
            <a:spAutoFit/>
          </a:bodyPr>
          <a:lstStyle/>
          <a:p>
            <a:r>
              <a:rPr lang="es-MX" sz="1100" dirty="0" smtClean="0">
                <a:solidFill>
                  <a:srgbClr val="FF0000"/>
                </a:solidFill>
              </a:rPr>
              <a:t>Para coordinar la instalación de su sistema es necesario enviar un correo a </a:t>
            </a:r>
            <a:r>
              <a:rPr lang="es-MX" sz="1100" dirty="0" smtClean="0">
                <a:solidFill>
                  <a:srgbClr val="FF0000"/>
                </a:solidFill>
                <a:hlinkClick r:id="rId4"/>
              </a:rPr>
              <a:t>info@stiz.com.mx</a:t>
            </a:r>
            <a:r>
              <a:rPr lang="es-MX" sz="1100" dirty="0" smtClean="0">
                <a:solidFill>
                  <a:srgbClr val="FF0000"/>
                </a:solidFill>
              </a:rPr>
              <a:t> </a:t>
            </a:r>
          </a:p>
          <a:p>
            <a:r>
              <a:rPr lang="es-MX" sz="1100" dirty="0" smtClean="0">
                <a:solidFill>
                  <a:srgbClr val="FF0000"/>
                </a:solidFill>
              </a:rPr>
              <a:t>Hay que tomar en cuenta los horarios de soporte técnico y la fila de espera de clientes, en SOLUCIONES EN TECNOLOGÌA E INFORMÀTICA DE ZAMORA  todos los clientes son importantes, por lo que respetamos el orden en el que se solicita la instalación o apoyo en soporte.</a:t>
            </a:r>
            <a:endParaRPr lang="es-MX" sz="1000" dirty="0" smtClean="0">
              <a:solidFill>
                <a:srgbClr val="FF0000"/>
              </a:solidFill>
            </a:endParaRPr>
          </a:p>
        </p:txBody>
      </p:sp>
      <p:pic>
        <p:nvPicPr>
          <p:cNvPr id="36" name="Picture 3"/>
          <p:cNvPicPr>
            <a:picLocks noChangeAspect="1" noChangeArrowheads="1"/>
          </p:cNvPicPr>
          <p:nvPr/>
        </p:nvPicPr>
        <p:blipFill>
          <a:blip r:embed="rId10" cstate="print"/>
          <a:srcRect/>
          <a:stretch>
            <a:fillRect/>
          </a:stretch>
        </p:blipFill>
        <p:spPr bwMode="auto">
          <a:xfrm>
            <a:off x="-3461" y="188640"/>
            <a:ext cx="809625" cy="6264696"/>
          </a:xfrm>
          <a:prstGeom prst="rect">
            <a:avLst/>
          </a:prstGeom>
          <a:noFill/>
          <a:ln w="9525">
            <a:noFill/>
            <a:miter lim="800000"/>
            <a:headEnd/>
            <a:tailEnd/>
          </a:ln>
        </p:spPr>
      </p:pic>
      <p:pic>
        <p:nvPicPr>
          <p:cNvPr id="34" name="33 Imagen" descr="logo.png"/>
          <p:cNvPicPr>
            <a:picLocks noChangeAspect="1"/>
          </p:cNvPicPr>
          <p:nvPr/>
        </p:nvPicPr>
        <p:blipFill>
          <a:blip r:embed="rId11" cstate="print"/>
          <a:stretch>
            <a:fillRect/>
          </a:stretch>
        </p:blipFill>
        <p:spPr>
          <a:xfrm>
            <a:off x="0" y="44624"/>
            <a:ext cx="1043608" cy="1047638"/>
          </a:xfrm>
          <a:prstGeom prst="rect">
            <a:avLst/>
          </a:prstGeom>
          <a:ln>
            <a:noFill/>
          </a:ln>
          <a:effectLst>
            <a:softEdge rad="112500"/>
          </a:effectLst>
        </p:spPr>
      </p:pic>
      <p:pic>
        <p:nvPicPr>
          <p:cNvPr id="19" name="Picture 2"/>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38" name="37 Rectángulo"/>
          <p:cNvSpPr/>
          <p:nvPr/>
        </p:nvSpPr>
        <p:spPr>
          <a:xfrm>
            <a:off x="0" y="630028"/>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Como comprar el software:</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40" name="39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
        <p:nvSpPr>
          <p:cNvPr id="35" name="34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sp>
        <p:nvSpPr>
          <p:cNvPr id="10" name="9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11" name="10 CuadroTexto"/>
          <p:cNvSpPr txBox="1"/>
          <p:nvPr/>
        </p:nvSpPr>
        <p:spPr>
          <a:xfrm>
            <a:off x="827584" y="1124744"/>
            <a:ext cx="6480720" cy="954107"/>
          </a:xfrm>
          <a:prstGeom prst="rect">
            <a:avLst/>
          </a:prstGeom>
          <a:noFill/>
        </p:spPr>
        <p:txBody>
          <a:bodyPr wrap="square" rtlCol="0">
            <a:spAutoFit/>
          </a:bodyPr>
          <a:lstStyle/>
          <a:p>
            <a:pPr algn="just"/>
            <a:r>
              <a:rPr lang="es-MX" sz="1400" dirty="0" smtClean="0">
                <a:latin typeface="Arial" pitchFamily="34" charset="0"/>
                <a:cs typeface="Arial" pitchFamily="34" charset="0"/>
              </a:rPr>
              <a:t>Para el caso de SOFTWARE, al realizar la compra se te enviarán los links de descarga para que bajes el software desde los servidores de DROPBOX en cualquier computadora en la que se va a utilizar el sistema.</a:t>
            </a:r>
          </a:p>
          <a:p>
            <a:pPr algn="just"/>
            <a:endParaRPr lang="es-MX" sz="1400" dirty="0" smtClean="0">
              <a:latin typeface="Arial" pitchFamily="34" charset="0"/>
              <a:cs typeface="Arial" pitchFamily="34" charset="0"/>
            </a:endParaRPr>
          </a:p>
        </p:txBody>
      </p:sp>
      <p:grpSp>
        <p:nvGrpSpPr>
          <p:cNvPr id="2" name="32 Grupo"/>
          <p:cNvGrpSpPr/>
          <p:nvPr/>
        </p:nvGrpSpPr>
        <p:grpSpPr>
          <a:xfrm>
            <a:off x="5697220" y="4249028"/>
            <a:ext cx="3339276" cy="1900783"/>
            <a:chOff x="5409188" y="3976489"/>
            <a:chExt cx="3339276" cy="1900783"/>
          </a:xfrm>
        </p:grpSpPr>
        <p:pic>
          <p:nvPicPr>
            <p:cNvPr id="13" name="Picture 4" descr="http://www.cbb.edu.mx/uploads/1/9/3/7/19371011/5490847_orig.png"/>
            <p:cNvPicPr>
              <a:picLocks noChangeAspect="1" noChangeArrowheads="1"/>
            </p:cNvPicPr>
            <p:nvPr/>
          </p:nvPicPr>
          <p:blipFill>
            <a:blip r:embed="rId3" cstate="print"/>
            <a:srcRect/>
            <a:stretch>
              <a:fillRect/>
            </a:stretch>
          </p:blipFill>
          <p:spPr bwMode="auto">
            <a:xfrm>
              <a:off x="6094792" y="4520641"/>
              <a:ext cx="452622" cy="348519"/>
            </a:xfrm>
            <a:prstGeom prst="rect">
              <a:avLst/>
            </a:prstGeom>
            <a:noFill/>
          </p:spPr>
        </p:pic>
        <p:sp>
          <p:nvSpPr>
            <p:cNvPr id="14" name="13 Rectángulo"/>
            <p:cNvSpPr/>
            <p:nvPr/>
          </p:nvSpPr>
          <p:spPr>
            <a:xfrm>
              <a:off x="5436096" y="3976489"/>
              <a:ext cx="3312368" cy="190078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6" name="15 CuadroTexto"/>
            <p:cNvSpPr txBox="1"/>
            <p:nvPr/>
          </p:nvSpPr>
          <p:spPr>
            <a:xfrm>
              <a:off x="5444129" y="3984522"/>
              <a:ext cx="3293318" cy="338554"/>
            </a:xfrm>
            <a:prstGeom prst="rect">
              <a:avLst/>
            </a:prstGeom>
            <a:solidFill>
              <a:srgbClr val="FF0000"/>
            </a:solid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es-MX" sz="1600" b="1" spc="150" dirty="0" smtClean="0">
                  <a:ln w="11430"/>
                  <a:solidFill>
                    <a:srgbClr val="F8F8F8"/>
                  </a:solidFill>
                  <a:effectLst>
                    <a:outerShdw blurRad="25400" algn="tl" rotWithShape="0">
                      <a:srgbClr val="000000">
                        <a:alpha val="43000"/>
                      </a:srgbClr>
                    </a:outerShdw>
                  </a:effectLst>
                  <a:latin typeface="Agency FB" pitchFamily="34" charset="0"/>
                </a:rPr>
                <a:t>FORMAS DE PAGO</a:t>
              </a:r>
              <a:endParaRPr lang="es-MX" sz="900" b="1" spc="150" dirty="0">
                <a:ln w="11430"/>
                <a:solidFill>
                  <a:srgbClr val="F8F8F8"/>
                </a:solidFill>
                <a:effectLst>
                  <a:outerShdw blurRad="25400" algn="tl" rotWithShape="0">
                    <a:srgbClr val="000000">
                      <a:alpha val="43000"/>
                    </a:srgbClr>
                  </a:outerShdw>
                </a:effectLst>
                <a:latin typeface="Agency FB" pitchFamily="34" charset="0"/>
              </a:endParaRPr>
            </a:p>
          </p:txBody>
        </p:sp>
        <p:pic>
          <p:nvPicPr>
            <p:cNvPr id="17" name="Picture 6" descr="http://4.bp.blogspot.com/_CPLUSLLYvoI/TJtp0lE8dCI/AAAAAAAABLY/BUaTrK6przU/s1600/hsbcNUEVA.jpg"/>
            <p:cNvPicPr>
              <a:picLocks noChangeAspect="1" noChangeArrowheads="1"/>
            </p:cNvPicPr>
            <p:nvPr/>
          </p:nvPicPr>
          <p:blipFill>
            <a:blip r:embed="rId4" cstate="print"/>
            <a:srcRect/>
            <a:stretch>
              <a:fillRect/>
            </a:stretch>
          </p:blipFill>
          <p:spPr bwMode="auto">
            <a:xfrm>
              <a:off x="5590736" y="4509120"/>
              <a:ext cx="504056" cy="378042"/>
            </a:xfrm>
            <a:prstGeom prst="rect">
              <a:avLst/>
            </a:prstGeom>
            <a:noFill/>
          </p:spPr>
        </p:pic>
        <p:sp>
          <p:nvSpPr>
            <p:cNvPr id="20" name="19 CuadroTexto"/>
            <p:cNvSpPr txBox="1"/>
            <p:nvPr/>
          </p:nvSpPr>
          <p:spPr>
            <a:xfrm>
              <a:off x="5409188" y="5065439"/>
              <a:ext cx="1467068" cy="338554"/>
            </a:xfrm>
            <a:prstGeom prst="rect">
              <a:avLst/>
            </a:prstGeom>
            <a:noFill/>
          </p:spPr>
          <p:txBody>
            <a:bodyPr wrap="none" rtlCol="0">
              <a:spAutoFit/>
            </a:bodyPr>
            <a:lstStyle/>
            <a:p>
              <a:pPr algn="ctr"/>
              <a:r>
                <a:rPr lang="es-MX" sz="800" dirty="0" smtClean="0"/>
                <a:t>TRANSFERENCIA ELECTRÓNICA</a:t>
              </a:r>
            </a:p>
            <a:p>
              <a:pPr algn="ctr"/>
              <a:r>
                <a:rPr lang="es-MX" sz="800" dirty="0" smtClean="0"/>
                <a:t>DEPOSITO BANCARIO</a:t>
              </a:r>
              <a:endParaRPr lang="es-MX" sz="800" dirty="0"/>
            </a:p>
          </p:txBody>
        </p:sp>
        <p:pic>
          <p:nvPicPr>
            <p:cNvPr id="21" name="Picture 8" descr="http://blog.xpress.com.mx/wp-content/themes/equator/timthumb.php?src=http://blog.xpress.com.mx/wp-content/uploads/2010/06/banner_oxxo-7eleven.jpg&amp;w=200&amp;h=260&amp;zc=1"/>
            <p:cNvPicPr>
              <a:picLocks noChangeAspect="1" noChangeArrowheads="1"/>
            </p:cNvPicPr>
            <p:nvPr/>
          </p:nvPicPr>
          <p:blipFill>
            <a:blip r:embed="rId5" cstate="print"/>
            <a:srcRect/>
            <a:stretch>
              <a:fillRect/>
            </a:stretch>
          </p:blipFill>
          <p:spPr bwMode="auto">
            <a:xfrm>
              <a:off x="8144880" y="4394135"/>
              <a:ext cx="531576" cy="691049"/>
            </a:xfrm>
            <a:prstGeom prst="rect">
              <a:avLst/>
            </a:prstGeom>
            <a:noFill/>
          </p:spPr>
        </p:pic>
        <p:sp>
          <p:nvSpPr>
            <p:cNvPr id="22" name="21 CuadroTexto"/>
            <p:cNvSpPr txBox="1"/>
            <p:nvPr/>
          </p:nvSpPr>
          <p:spPr>
            <a:xfrm>
              <a:off x="6704720" y="4477756"/>
              <a:ext cx="1426993" cy="492443"/>
            </a:xfrm>
            <a:prstGeom prst="rect">
              <a:avLst/>
            </a:prstGeom>
            <a:noFill/>
          </p:spPr>
          <p:txBody>
            <a:bodyPr wrap="none" rtlCol="0">
              <a:spAutoFit/>
            </a:bodyPr>
            <a:lstStyle/>
            <a:p>
              <a:pPr algn="r"/>
              <a:r>
                <a:rPr lang="es-MX" sz="900" dirty="0" smtClean="0"/>
                <a:t>DEPOSITOS EN EFECTIVO</a:t>
              </a:r>
            </a:p>
            <a:p>
              <a:pPr algn="r"/>
              <a:r>
                <a:rPr lang="es-MX" sz="900" dirty="0" smtClean="0"/>
                <a:t>DIRECTO EN:</a:t>
              </a:r>
            </a:p>
            <a:p>
              <a:pPr algn="r"/>
              <a:r>
                <a:rPr lang="es-MX" sz="800" dirty="0" smtClean="0">
                  <a:solidFill>
                    <a:srgbClr val="0000FF"/>
                  </a:solidFill>
                </a:rPr>
                <a:t>De Lun a Dom de 8 am a 8 pm</a:t>
              </a:r>
              <a:endParaRPr lang="es-MX" sz="800" dirty="0">
                <a:solidFill>
                  <a:srgbClr val="0000FF"/>
                </a:solidFill>
              </a:endParaRPr>
            </a:p>
          </p:txBody>
        </p:sp>
        <p:pic>
          <p:nvPicPr>
            <p:cNvPr id="23" name="Picture 12" descr="http://recuperaciondedatos.com.mx/wp-content/uploads/2011/11/paypal4.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987384" y="5013176"/>
              <a:ext cx="896984" cy="576064"/>
            </a:xfrm>
            <a:prstGeom prst="rect">
              <a:avLst/>
            </a:prstGeom>
            <a:noFill/>
          </p:spPr>
        </p:pic>
        <p:sp>
          <p:nvSpPr>
            <p:cNvPr id="24" name="23 CuadroTexto"/>
            <p:cNvSpPr txBox="1"/>
            <p:nvPr/>
          </p:nvSpPr>
          <p:spPr>
            <a:xfrm>
              <a:off x="5450954" y="5589240"/>
              <a:ext cx="3297510" cy="230832"/>
            </a:xfrm>
            <a:prstGeom prst="rect">
              <a:avLst/>
            </a:prstGeom>
            <a:noFill/>
          </p:spPr>
          <p:txBody>
            <a:bodyPr wrap="square" rtlCol="0">
              <a:spAutoFit/>
            </a:bodyPr>
            <a:lstStyle/>
            <a:p>
              <a:pPr algn="ctr"/>
              <a:r>
                <a:rPr lang="es-MX" sz="900" b="1" dirty="0" smtClean="0"/>
                <a:t>CON TARJETA DE CRÉDITO POR INTERNET</a:t>
              </a:r>
              <a:endParaRPr lang="es-MX" sz="900" b="1" dirty="0"/>
            </a:p>
          </p:txBody>
        </p:sp>
        <p:pic>
          <p:nvPicPr>
            <p:cNvPr id="25" name="Picture 2"/>
            <p:cNvPicPr>
              <a:picLocks noChangeAspect="1" noChangeArrowheads="1"/>
            </p:cNvPicPr>
            <p:nvPr/>
          </p:nvPicPr>
          <p:blipFill>
            <a:blip r:embed="rId7" cstate="print"/>
            <a:srcRect/>
            <a:stretch>
              <a:fillRect/>
            </a:stretch>
          </p:blipFill>
          <p:spPr bwMode="auto">
            <a:xfrm>
              <a:off x="5617773" y="4847059"/>
              <a:ext cx="904875" cy="200025"/>
            </a:xfrm>
            <a:prstGeom prst="rect">
              <a:avLst/>
            </a:prstGeom>
            <a:noFill/>
            <a:ln w="9525">
              <a:noFill/>
              <a:miter lim="800000"/>
              <a:headEnd/>
              <a:tailEnd/>
            </a:ln>
          </p:spPr>
        </p:pic>
      </p:grpSp>
      <p:pic>
        <p:nvPicPr>
          <p:cNvPr id="26" name="Picture 2" descr="http://us.cdn4.123rf.com/168nwm/cobalt/cobalt1002/cobalt100200162/6470694-download-icon-button-3d-red-glossy-circle.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464236" y="1146778"/>
            <a:ext cx="1600200" cy="1600200"/>
          </a:xfrm>
          <a:prstGeom prst="rect">
            <a:avLst/>
          </a:prstGeom>
          <a:noFill/>
        </p:spPr>
      </p:pic>
      <p:pic>
        <p:nvPicPr>
          <p:cNvPr id="27" name="Picture 4" descr="http://xn--allestrungen-9ib.de/i/logo/Dropbox-Logo_1.png"/>
          <p:cNvPicPr>
            <a:picLocks noChangeAspect="1" noChangeArrowheads="1"/>
          </p:cNvPicPr>
          <p:nvPr/>
        </p:nvPicPr>
        <p:blipFill>
          <a:blip r:embed="rId9" cstate="print"/>
          <a:srcRect/>
          <a:stretch>
            <a:fillRect/>
          </a:stretch>
        </p:blipFill>
        <p:spPr bwMode="auto">
          <a:xfrm>
            <a:off x="4139952" y="2636912"/>
            <a:ext cx="3184765" cy="1080120"/>
          </a:xfrm>
          <a:prstGeom prst="rect">
            <a:avLst/>
          </a:prstGeom>
          <a:noFill/>
        </p:spPr>
      </p:pic>
      <p:sp>
        <p:nvSpPr>
          <p:cNvPr id="28" name="27 CuadroTexto"/>
          <p:cNvSpPr txBox="1"/>
          <p:nvPr/>
        </p:nvSpPr>
        <p:spPr>
          <a:xfrm>
            <a:off x="827584" y="3573016"/>
            <a:ext cx="8208912" cy="523220"/>
          </a:xfrm>
          <a:prstGeom prst="rect">
            <a:avLst/>
          </a:prstGeom>
          <a:noFill/>
        </p:spPr>
        <p:txBody>
          <a:bodyPr wrap="square" rtlCol="0">
            <a:spAutoFit/>
          </a:bodyPr>
          <a:lstStyle/>
          <a:p>
            <a:pPr algn="just"/>
            <a:r>
              <a:rPr lang="es-MX" sz="1400" dirty="0" smtClean="0">
                <a:latin typeface="Arial" pitchFamily="34" charset="0"/>
                <a:cs typeface="Arial" pitchFamily="34" charset="0"/>
              </a:rPr>
              <a:t>En el caso de comprar EQUIPO DE COMPUTO con nosotros, el equipo se le manda de 1 a 7 días </a:t>
            </a:r>
            <a:r>
              <a:rPr lang="es-MX" sz="1400" b="1" dirty="0" smtClean="0">
                <a:latin typeface="Arial" pitchFamily="34" charset="0"/>
                <a:cs typeface="Arial" pitchFamily="34" charset="0"/>
              </a:rPr>
              <a:t>HÁBILES, </a:t>
            </a:r>
            <a:r>
              <a:rPr lang="es-MX" sz="1400" dirty="0" smtClean="0">
                <a:latin typeface="Arial" pitchFamily="34" charset="0"/>
                <a:cs typeface="Arial" pitchFamily="34" charset="0"/>
              </a:rPr>
              <a:t>dependiendo de las existencias y de la sucursal o estado de la republica.   </a:t>
            </a:r>
          </a:p>
        </p:txBody>
      </p:sp>
      <p:pic>
        <p:nvPicPr>
          <p:cNvPr id="29" name="Picture 6" descr="http://www.grupoarrgo.com/Import&amp;Export/files/images/paquete-express.jpg"/>
          <p:cNvPicPr>
            <a:picLocks noChangeAspect="1" noChangeArrowheads="1"/>
          </p:cNvPicPr>
          <p:nvPr/>
        </p:nvPicPr>
        <p:blipFill>
          <a:blip r:embed="rId10" cstate="print"/>
          <a:srcRect/>
          <a:stretch>
            <a:fillRect/>
          </a:stretch>
        </p:blipFill>
        <p:spPr bwMode="auto">
          <a:xfrm>
            <a:off x="3347864" y="5517232"/>
            <a:ext cx="2238375" cy="619126"/>
          </a:xfrm>
          <a:prstGeom prst="rect">
            <a:avLst/>
          </a:prstGeom>
          <a:noFill/>
        </p:spPr>
      </p:pic>
      <p:sp>
        <p:nvSpPr>
          <p:cNvPr id="30" name="29 CuadroTexto"/>
          <p:cNvSpPr txBox="1"/>
          <p:nvPr/>
        </p:nvSpPr>
        <p:spPr>
          <a:xfrm>
            <a:off x="827584" y="4204245"/>
            <a:ext cx="4824536" cy="1384995"/>
          </a:xfrm>
          <a:prstGeom prst="rect">
            <a:avLst/>
          </a:prstGeom>
          <a:noFill/>
        </p:spPr>
        <p:txBody>
          <a:bodyPr wrap="square" rtlCol="0">
            <a:spAutoFit/>
          </a:bodyPr>
          <a:lstStyle/>
          <a:p>
            <a:pPr algn="just"/>
            <a:r>
              <a:rPr lang="es-MX" sz="1400" dirty="0" smtClean="0">
                <a:latin typeface="Arial" pitchFamily="34" charset="0"/>
                <a:cs typeface="Arial" pitchFamily="34" charset="0"/>
              </a:rPr>
              <a:t>Procuraremos que no genere costo de envío, pero depende de que usted pase directo a la sucursal de nuestro proveedor por el equipo en caso de que en su ciudad contemos con sucursal. De lo contrario el equipo se le mandará por PAQUETE EXPRESS con costo de envió dependiendo de la cantidad de equipo a mandar. </a:t>
            </a:r>
          </a:p>
        </p:txBody>
      </p:sp>
      <p:sp>
        <p:nvSpPr>
          <p:cNvPr id="34" name="33 Rectángulo"/>
          <p:cNvSpPr/>
          <p:nvPr/>
        </p:nvSpPr>
        <p:spPr>
          <a:xfrm>
            <a:off x="0" y="630028"/>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Envío del software:</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pic>
        <p:nvPicPr>
          <p:cNvPr id="35" name="Picture 3"/>
          <p:cNvPicPr>
            <a:picLocks noChangeAspect="1" noChangeArrowheads="1"/>
          </p:cNvPicPr>
          <p:nvPr/>
        </p:nvPicPr>
        <p:blipFill>
          <a:blip r:embed="rId11" cstate="print"/>
          <a:srcRect/>
          <a:stretch>
            <a:fillRect/>
          </a:stretch>
        </p:blipFill>
        <p:spPr bwMode="auto">
          <a:xfrm>
            <a:off x="-3461" y="188640"/>
            <a:ext cx="809625" cy="6264696"/>
          </a:xfrm>
          <a:prstGeom prst="rect">
            <a:avLst/>
          </a:prstGeom>
          <a:noFill/>
          <a:ln w="9525">
            <a:noFill/>
            <a:miter lim="800000"/>
            <a:headEnd/>
            <a:tailEnd/>
          </a:ln>
        </p:spPr>
      </p:pic>
      <p:pic>
        <p:nvPicPr>
          <p:cNvPr id="31" name="30 Imagen" descr="logo.png"/>
          <p:cNvPicPr>
            <a:picLocks noChangeAspect="1"/>
          </p:cNvPicPr>
          <p:nvPr/>
        </p:nvPicPr>
        <p:blipFill>
          <a:blip r:embed="rId12" cstate="print"/>
          <a:stretch>
            <a:fillRect/>
          </a:stretch>
        </p:blipFill>
        <p:spPr>
          <a:xfrm>
            <a:off x="0" y="44624"/>
            <a:ext cx="1043608" cy="1047638"/>
          </a:xfrm>
          <a:prstGeom prst="rect">
            <a:avLst/>
          </a:prstGeom>
          <a:ln>
            <a:noFill/>
          </a:ln>
          <a:effectLst>
            <a:softEdge rad="112500"/>
          </a:effectLst>
        </p:spPr>
      </p:pic>
      <p:pic>
        <p:nvPicPr>
          <p:cNvPr id="19" name="Picture 2"/>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37" name="36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
        <p:nvSpPr>
          <p:cNvPr id="32" name="3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9" name="Picture 2" descr="http://static.commentcamarche.net/www.commentcamarche.net/faq/images/0-We2szlR3-sans-titre-s-.png"/>
          <p:cNvPicPr>
            <a:picLocks noChangeAspect="1" noChangeArrowheads="1"/>
          </p:cNvPicPr>
          <p:nvPr/>
        </p:nvPicPr>
        <p:blipFill>
          <a:blip r:embed="rId5" cstate="print">
            <a:clrChange>
              <a:clrFrom>
                <a:srgbClr val="FCFCFC"/>
              </a:clrFrom>
              <a:clrTo>
                <a:srgbClr val="FCFCFC">
                  <a:alpha val="0"/>
                </a:srgbClr>
              </a:clrTo>
            </a:clrChange>
          </a:blip>
          <a:srcRect/>
          <a:stretch>
            <a:fillRect/>
          </a:stretch>
        </p:blipFill>
        <p:spPr bwMode="auto">
          <a:xfrm>
            <a:off x="8063880" y="1052736"/>
            <a:ext cx="1080120" cy="1083819"/>
          </a:xfrm>
          <a:prstGeom prst="rect">
            <a:avLst/>
          </a:prstGeom>
          <a:noFill/>
        </p:spPr>
      </p:pic>
      <p:sp>
        <p:nvSpPr>
          <p:cNvPr id="10" name="9 CuadroTexto"/>
          <p:cNvSpPr txBox="1"/>
          <p:nvPr/>
        </p:nvSpPr>
        <p:spPr>
          <a:xfrm>
            <a:off x="2915816" y="6342371"/>
            <a:ext cx="5040560" cy="430887"/>
          </a:xfrm>
          <a:prstGeom prst="rect">
            <a:avLst/>
          </a:prstGeom>
          <a:noFill/>
        </p:spPr>
        <p:txBody>
          <a:bodyPr wrap="square" rtlCol="0">
            <a:spAutoFit/>
          </a:bodyPr>
          <a:lstStyle/>
          <a:p>
            <a:pPr algn="r"/>
            <a:r>
              <a:rPr lang="es-MX" sz="1100" b="1" dirty="0" smtClean="0"/>
              <a:t>Al adquirir el equipo de computo con nosotros, obtienes descuentos especiales en el software y equipo.  Tenemos envíos a prácticamente toda la republica mexicana.</a:t>
            </a:r>
            <a:endParaRPr lang="es-MX" sz="1100" dirty="0" smtClean="0"/>
          </a:p>
        </p:txBody>
      </p:sp>
      <p:pic>
        <p:nvPicPr>
          <p:cNvPr id="13" name="Picture 2" descr="C:\BDK\Productos\honeywell.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928750" y="1556792"/>
            <a:ext cx="995178" cy="936104"/>
          </a:xfrm>
          <a:prstGeom prst="rect">
            <a:avLst/>
          </a:prstGeom>
          <a:noFill/>
        </p:spPr>
      </p:pic>
      <p:sp>
        <p:nvSpPr>
          <p:cNvPr id="20" name="19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Equipo de computo necesario:</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40" name="3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41" name="Picture 7" descr="D:\BDKSistemas\Hardware\CJNECL030.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115616" y="4509120"/>
            <a:ext cx="1761331" cy="1080120"/>
          </a:xfrm>
          <a:prstGeom prst="rect">
            <a:avLst/>
          </a:prstGeom>
          <a:noFill/>
        </p:spPr>
      </p:pic>
      <p:pic>
        <p:nvPicPr>
          <p:cNvPr id="42" name="Picture 3" descr="C:\Users\TECSYS\AppData\Local\Temp\CPULEN1060.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891376" y="1916832"/>
            <a:ext cx="1584176" cy="1584176"/>
          </a:xfrm>
          <a:prstGeom prst="rect">
            <a:avLst/>
          </a:prstGeom>
          <a:noFill/>
        </p:spPr>
      </p:pic>
      <p:pic>
        <p:nvPicPr>
          <p:cNvPr id="43" name="Picture 2" descr="C:\Users\TECSYS\AppData\Local\Temp\IMPSMP340.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2619568" y="2996952"/>
            <a:ext cx="1232352" cy="1224136"/>
          </a:xfrm>
          <a:prstGeom prst="rect">
            <a:avLst/>
          </a:prstGeom>
          <a:noFill/>
        </p:spPr>
      </p:pic>
      <p:sp>
        <p:nvSpPr>
          <p:cNvPr id="44" name="43 CuadroTexto"/>
          <p:cNvSpPr txBox="1"/>
          <p:nvPr/>
        </p:nvSpPr>
        <p:spPr>
          <a:xfrm>
            <a:off x="4499992" y="1556792"/>
            <a:ext cx="3995936" cy="4185761"/>
          </a:xfrm>
          <a:prstGeom prst="rect">
            <a:avLst/>
          </a:prstGeom>
          <a:noFill/>
        </p:spPr>
        <p:txBody>
          <a:bodyPr wrap="square" rtlCol="0">
            <a:spAutoFit/>
          </a:bodyPr>
          <a:lstStyle/>
          <a:p>
            <a:r>
              <a:rPr lang="es-MX" sz="1400" b="1" dirty="0" smtClean="0"/>
              <a:t>COMPUTADORAS</a:t>
            </a:r>
          </a:p>
          <a:p>
            <a:pPr>
              <a:buFont typeface="Wingdings" pitchFamily="2" charset="2"/>
              <a:buChar char="q"/>
            </a:pPr>
            <a:r>
              <a:rPr lang="es-MX" sz="1400" dirty="0" smtClean="0"/>
              <a:t>De marca o genéricas</a:t>
            </a:r>
          </a:p>
          <a:p>
            <a:pPr>
              <a:buFont typeface="Wingdings" pitchFamily="2" charset="2"/>
              <a:buChar char="q"/>
            </a:pPr>
            <a:r>
              <a:rPr lang="es-MX" sz="1400" dirty="0" smtClean="0"/>
              <a:t>Touchscreen o normales</a:t>
            </a:r>
          </a:p>
          <a:p>
            <a:pPr>
              <a:buFont typeface="Wingdings" pitchFamily="2" charset="2"/>
              <a:buChar char="q"/>
            </a:pPr>
            <a:r>
              <a:rPr lang="es-MX" sz="1400" dirty="0" smtClean="0"/>
              <a:t>Procesador Intel Dual Core o superior</a:t>
            </a:r>
          </a:p>
          <a:p>
            <a:pPr>
              <a:buFont typeface="Wingdings" pitchFamily="2" charset="2"/>
              <a:buChar char="q"/>
            </a:pPr>
            <a:r>
              <a:rPr lang="es-MX" sz="1400" dirty="0" smtClean="0"/>
              <a:t>2 gb ram ( recomendable )</a:t>
            </a:r>
          </a:p>
          <a:p>
            <a:pPr>
              <a:buFont typeface="Wingdings" pitchFamily="2" charset="2"/>
              <a:buChar char="q"/>
            </a:pPr>
            <a:r>
              <a:rPr lang="es-MX" sz="1400" dirty="0" smtClean="0"/>
              <a:t>100 gb DD</a:t>
            </a:r>
          </a:p>
          <a:p>
            <a:pPr>
              <a:buFont typeface="Wingdings" pitchFamily="2" charset="2"/>
              <a:buChar char="q"/>
            </a:pPr>
            <a:r>
              <a:rPr lang="es-MX" sz="1400" dirty="0" smtClean="0"/>
              <a:t>Windows XP, 7, 8</a:t>
            </a:r>
          </a:p>
          <a:p>
            <a:pPr>
              <a:buFont typeface="Wingdings" pitchFamily="2" charset="2"/>
              <a:buChar char="q"/>
            </a:pPr>
            <a:r>
              <a:rPr lang="es-MX" sz="1600" b="1" dirty="0" smtClean="0">
                <a:solidFill>
                  <a:srgbClr val="FF0000"/>
                </a:solidFill>
              </a:rPr>
              <a:t>Monitor de 15” o superior</a:t>
            </a:r>
          </a:p>
          <a:p>
            <a:endParaRPr lang="es-MX" sz="600" dirty="0" smtClean="0"/>
          </a:p>
          <a:p>
            <a:r>
              <a:rPr lang="es-MX" sz="1400" b="1" dirty="0" smtClean="0"/>
              <a:t>IMPRESORAS DE TICKETS</a:t>
            </a:r>
          </a:p>
          <a:p>
            <a:pPr>
              <a:buFont typeface="Wingdings" pitchFamily="2" charset="2"/>
              <a:buChar char="q"/>
            </a:pPr>
            <a:r>
              <a:rPr lang="es-MX" sz="1400" dirty="0" smtClean="0"/>
              <a:t>Térmica 80mm</a:t>
            </a:r>
          </a:p>
          <a:p>
            <a:pPr>
              <a:buFont typeface="Wingdings" pitchFamily="2" charset="2"/>
              <a:buChar char="q"/>
            </a:pPr>
            <a:r>
              <a:rPr lang="es-MX" sz="1400" dirty="0" smtClean="0"/>
              <a:t>Cualquier marca</a:t>
            </a:r>
          </a:p>
          <a:p>
            <a:endParaRPr lang="es-MX" sz="600" dirty="0" smtClean="0"/>
          </a:p>
          <a:p>
            <a:r>
              <a:rPr lang="es-MX" sz="1400" b="1" dirty="0" smtClean="0"/>
              <a:t>CAJÓN DE DINERO</a:t>
            </a:r>
          </a:p>
          <a:p>
            <a:pPr>
              <a:buFont typeface="Wingdings" pitchFamily="2" charset="2"/>
              <a:buChar char="q"/>
            </a:pPr>
            <a:r>
              <a:rPr lang="es-MX" sz="1400" dirty="0" smtClean="0"/>
              <a:t>Cualquiera con conectividad con la impresora</a:t>
            </a:r>
          </a:p>
          <a:p>
            <a:pPr>
              <a:buFont typeface="Wingdings" pitchFamily="2" charset="2"/>
              <a:buChar char="q"/>
            </a:pPr>
            <a:r>
              <a:rPr lang="es-MX" sz="1400" dirty="0" smtClean="0"/>
              <a:t>De preferencia misma marca que la impresora.</a:t>
            </a:r>
          </a:p>
          <a:p>
            <a:endParaRPr lang="es-MX" sz="1400" dirty="0" smtClean="0"/>
          </a:p>
          <a:p>
            <a:r>
              <a:rPr lang="es-MX" sz="1400" b="1" dirty="0" smtClean="0"/>
              <a:t>LECTOR DE CÓDIGOS DE BARRAS</a:t>
            </a:r>
          </a:p>
          <a:p>
            <a:pPr>
              <a:buFont typeface="Wingdings" pitchFamily="2" charset="2"/>
              <a:buChar char="q"/>
            </a:pPr>
            <a:r>
              <a:rPr lang="es-MX" sz="1400" dirty="0" smtClean="0"/>
              <a:t>Con conectividad USB o al teclado</a:t>
            </a:r>
          </a:p>
          <a:p>
            <a:r>
              <a:rPr lang="es-MX" sz="1400" dirty="0" smtClean="0"/>
              <a:t>Opcional.</a:t>
            </a:r>
          </a:p>
        </p:txBody>
      </p:sp>
      <p:pic>
        <p:nvPicPr>
          <p:cNvPr id="45" name="Picture 2" descr="C:\BDKSistemas\Sistemas\BDKTint\bdktint.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7982411" y="5633864"/>
            <a:ext cx="1161589" cy="1224136"/>
          </a:xfrm>
          <a:prstGeom prst="rect">
            <a:avLst/>
          </a:prstGeom>
          <a:noFill/>
        </p:spPr>
      </p:pic>
      <p:pic>
        <p:nvPicPr>
          <p:cNvPr id="17" name="16 Imagen" descr="logo.png"/>
          <p:cNvPicPr>
            <a:picLocks noChangeAspect="1"/>
          </p:cNvPicPr>
          <p:nvPr/>
        </p:nvPicPr>
        <p:blipFill>
          <a:blip r:embed="rId11" cstate="print"/>
          <a:stretch>
            <a:fillRect/>
          </a:stretch>
        </p:blipFill>
        <p:spPr>
          <a:xfrm>
            <a:off x="35496" y="-27384"/>
            <a:ext cx="1043608" cy="104763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68610" name="Picture 2" descr="http://www.cimait.com.ec/site/wp-content/uploads/2012/04/banner_desarrollo_software.jpg"/>
          <p:cNvPicPr>
            <a:picLocks noChangeAspect="1" noChangeArrowheads="1"/>
          </p:cNvPicPr>
          <p:nvPr/>
        </p:nvPicPr>
        <p:blipFill>
          <a:blip r:embed="rId4" cstate="print"/>
          <a:srcRect/>
          <a:stretch>
            <a:fillRect/>
          </a:stretch>
        </p:blipFill>
        <p:spPr bwMode="auto">
          <a:xfrm>
            <a:off x="4463480" y="3185254"/>
            <a:ext cx="4680520" cy="3124066"/>
          </a:xfrm>
          <a:prstGeom prst="rect">
            <a:avLst/>
          </a:prstGeom>
          <a:noFill/>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2" name="11 Rectángulo"/>
          <p:cNvSpPr/>
          <p:nvPr/>
        </p:nvSpPr>
        <p:spPr>
          <a:xfrm>
            <a:off x="0" y="683404"/>
            <a:ext cx="9144000" cy="369332"/>
          </a:xfrm>
          <a:prstGeom prst="rect">
            <a:avLst/>
          </a:prstGeom>
          <a:noFill/>
        </p:spPr>
        <p:txBody>
          <a:bodyPr wrap="square" lIns="91440" tIns="45720" rIns="91440" bIns="45720">
            <a:spAutoFit/>
          </a:bodyPr>
          <a:lstStyle/>
          <a:p>
            <a:pPr algn="ctr"/>
            <a:r>
              <a:rPr lang="es-ES" dirty="0" smtClean="0">
                <a:ln w="18415" cmpd="sng">
                  <a:solidFill>
                    <a:schemeClr val="tx1"/>
                  </a:solidFill>
                  <a:prstDash val="solid"/>
                </a:ln>
                <a:effectLst>
                  <a:outerShdw blurRad="63500" dir="3600000" algn="tl" rotWithShape="0">
                    <a:srgbClr val="000000">
                      <a:alpha val="70000"/>
                    </a:srgbClr>
                  </a:outerShdw>
                </a:effectLst>
              </a:rPr>
              <a:t>DESARROLLO DE SOFTWARE A LA MEDIDA</a:t>
            </a:r>
            <a:endParaRPr lang="es-ES" dirty="0">
              <a:ln w="18415" cmpd="sng">
                <a:solidFill>
                  <a:schemeClr val="tx1"/>
                </a:solidFill>
                <a:prstDash val="solid"/>
              </a:ln>
              <a:effectLst>
                <a:outerShdw blurRad="63500" dir="3600000" algn="tl" rotWithShape="0">
                  <a:srgbClr val="000000">
                    <a:alpha val="70000"/>
                  </a:srgbClr>
                </a:outerShdw>
              </a:effectLst>
            </a:endParaRPr>
          </a:p>
        </p:txBody>
      </p:sp>
      <p:sp>
        <p:nvSpPr>
          <p:cNvPr id="16" name="Text Box 5"/>
          <p:cNvSpPr txBox="1">
            <a:spLocks noChangeArrowheads="1"/>
          </p:cNvSpPr>
          <p:nvPr/>
        </p:nvSpPr>
        <p:spPr bwMode="auto">
          <a:xfrm>
            <a:off x="792088" y="1124744"/>
            <a:ext cx="7020272" cy="1846659"/>
          </a:xfrm>
          <a:prstGeom prst="rect">
            <a:avLst/>
          </a:prstGeom>
          <a:noFill/>
          <a:ln w="9525">
            <a:noFill/>
            <a:miter lim="800000"/>
            <a:headEnd/>
            <a:tailEnd/>
          </a:ln>
          <a:effectLst/>
        </p:spPr>
        <p:txBody>
          <a:bodyPr wrap="square">
            <a:spAutoFit/>
          </a:bodyPr>
          <a:lstStyle/>
          <a:p>
            <a:pPr algn="just"/>
            <a:r>
              <a:rPr lang="es-ES" sz="1100" dirty="0" smtClean="0"/>
              <a:t>Una gran ventaja que tiene con nosotros, es que somos los fabricantes del software, somos los creadores de cada uno de nuestros productos. Contamos con analistas y desarrolladores de software con más de 18 años de experiencia.</a:t>
            </a:r>
          </a:p>
          <a:p>
            <a:pPr algn="just"/>
            <a:endParaRPr lang="es-ES" sz="500" dirty="0" smtClean="0"/>
          </a:p>
          <a:p>
            <a:pPr algn="just"/>
            <a:r>
              <a:rPr lang="es-ES" sz="1100" dirty="0" smtClean="0"/>
              <a:t>Con esto, en caso de que usted solicitara adecuaciones al sistema, se las podemos hacer sin ningún problema, incluso si ocupara un software completamente a la medida de su empresa.</a:t>
            </a:r>
          </a:p>
          <a:p>
            <a:pPr algn="just"/>
            <a:endParaRPr lang="es-ES" sz="500" dirty="0" smtClean="0"/>
          </a:p>
          <a:p>
            <a:pPr algn="just"/>
            <a:r>
              <a:rPr lang="es-ES" sz="1100" dirty="0" smtClean="0"/>
              <a:t>En el caso de necesitar un desarrollo o una adecuación, es necesario mandar un correo detallando muy claramente su necesidad, es necesario que en el correo explique lo más claramente posible lo que usted necesita, y de preferencia incluir ejemplos. </a:t>
            </a:r>
          </a:p>
          <a:p>
            <a:pPr algn="just"/>
            <a:endParaRPr lang="es-ES" sz="500" dirty="0" smtClean="0"/>
          </a:p>
          <a:p>
            <a:pPr algn="just"/>
            <a:r>
              <a:rPr lang="es-ES" sz="1100" b="1" dirty="0" smtClean="0"/>
              <a:t>Cabe mencionar que el desarrollo de aplicaciones o adecuaciones al mismo, no van incluidos dentro de la póliza de soporte técnico. Toda modificación o desarrollo se cotiza por separado.</a:t>
            </a:r>
            <a:endParaRPr lang="es-ES" sz="1100" b="1" dirty="0"/>
          </a:p>
        </p:txBody>
      </p:sp>
      <p:pic>
        <p:nvPicPr>
          <p:cNvPr id="68612" name="Picture 4" descr="http://www.acbp.es/img/desarrollo_software_slider.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60333" y="1124744"/>
            <a:ext cx="1620179" cy="1080120"/>
          </a:xfrm>
          <a:prstGeom prst="rect">
            <a:avLst/>
          </a:prstGeom>
          <a:noFill/>
        </p:spPr>
      </p:pic>
      <p:sp>
        <p:nvSpPr>
          <p:cNvPr id="21" name="Text Box 5"/>
          <p:cNvSpPr txBox="1">
            <a:spLocks noChangeArrowheads="1"/>
          </p:cNvSpPr>
          <p:nvPr/>
        </p:nvSpPr>
        <p:spPr bwMode="auto">
          <a:xfrm>
            <a:off x="792088" y="2996952"/>
            <a:ext cx="5580112" cy="600164"/>
          </a:xfrm>
          <a:prstGeom prst="rect">
            <a:avLst/>
          </a:prstGeom>
          <a:noFill/>
          <a:ln w="9525">
            <a:noFill/>
            <a:miter lim="800000"/>
            <a:headEnd/>
            <a:tailEnd/>
          </a:ln>
          <a:effectLst/>
        </p:spPr>
        <p:txBody>
          <a:bodyPr wrap="square">
            <a:spAutoFit/>
          </a:bodyPr>
          <a:lstStyle/>
          <a:p>
            <a:pPr algn="just"/>
            <a:r>
              <a:rPr lang="es-ES" sz="1100" dirty="0" smtClean="0"/>
              <a:t>Para el desarrollo de software, ya sea a la medida o adecuaciones, es necesario tomar en cuenta que este tipo de servicios se cobra por hora, y el precio final depende mucho de lo que usted necesita, tenemos que analizar bien su solicitud y estimar el tiempo de desarrollo.</a:t>
            </a:r>
            <a:endParaRPr lang="es-ES" sz="1100" b="1" dirty="0"/>
          </a:p>
        </p:txBody>
      </p:sp>
      <p:sp>
        <p:nvSpPr>
          <p:cNvPr id="24" name="Text Box 5"/>
          <p:cNvSpPr txBox="1">
            <a:spLocks noChangeArrowheads="1"/>
          </p:cNvSpPr>
          <p:nvPr/>
        </p:nvSpPr>
        <p:spPr bwMode="auto">
          <a:xfrm>
            <a:off x="792088" y="3692932"/>
            <a:ext cx="4499992" cy="600164"/>
          </a:xfrm>
          <a:prstGeom prst="rect">
            <a:avLst/>
          </a:prstGeom>
          <a:noFill/>
          <a:ln w="9525">
            <a:noFill/>
            <a:miter lim="800000"/>
            <a:headEnd/>
            <a:tailEnd/>
          </a:ln>
          <a:effectLst/>
        </p:spPr>
        <p:txBody>
          <a:bodyPr wrap="square">
            <a:spAutoFit/>
          </a:bodyPr>
          <a:lstStyle/>
          <a:p>
            <a:pPr algn="just"/>
            <a:r>
              <a:rPr lang="es-ES" sz="1100" dirty="0" smtClean="0"/>
              <a:t>Queremos ser muy sinceros con usted, el desarrollo de software es caro, el precio por hora anda alrededor de $ 800 pesos la hora, y el tiempo de desarrollo se estima en base a lo complicado de su requerimiento.  </a:t>
            </a:r>
          </a:p>
        </p:txBody>
      </p:sp>
      <p:sp>
        <p:nvSpPr>
          <p:cNvPr id="25" name="Text Box 5"/>
          <p:cNvSpPr txBox="1">
            <a:spLocks noChangeArrowheads="1"/>
          </p:cNvSpPr>
          <p:nvPr/>
        </p:nvSpPr>
        <p:spPr bwMode="auto">
          <a:xfrm>
            <a:off x="792088" y="4362489"/>
            <a:ext cx="4355976" cy="938719"/>
          </a:xfrm>
          <a:prstGeom prst="rect">
            <a:avLst/>
          </a:prstGeom>
          <a:noFill/>
          <a:ln w="9525">
            <a:noFill/>
            <a:miter lim="800000"/>
            <a:headEnd/>
            <a:tailEnd/>
          </a:ln>
          <a:effectLst/>
        </p:spPr>
        <p:txBody>
          <a:bodyPr wrap="square">
            <a:spAutoFit/>
          </a:bodyPr>
          <a:lstStyle/>
          <a:p>
            <a:pPr algn="just"/>
            <a:r>
              <a:rPr lang="es-ES" sz="1100" dirty="0" smtClean="0"/>
              <a:t>También es necesario que tome en cuenta el tiempo de desarrollo, aunque en la cotización se le cobren x cantidad de  horas, no quiere decir que esas horas se van a hacer en 1 mismo día, puede ser en varios días dependiendo de la carga de trabajo que se tenga en el departamento de desarrollo de software. </a:t>
            </a:r>
          </a:p>
        </p:txBody>
      </p:sp>
      <p:sp>
        <p:nvSpPr>
          <p:cNvPr id="26" name="Text Box 5"/>
          <p:cNvSpPr txBox="1">
            <a:spLocks noChangeArrowheads="1"/>
          </p:cNvSpPr>
          <p:nvPr/>
        </p:nvSpPr>
        <p:spPr bwMode="auto">
          <a:xfrm>
            <a:off x="792088" y="5373216"/>
            <a:ext cx="4067944" cy="600164"/>
          </a:xfrm>
          <a:prstGeom prst="rect">
            <a:avLst/>
          </a:prstGeom>
          <a:noFill/>
          <a:ln w="9525">
            <a:noFill/>
            <a:miter lim="800000"/>
            <a:headEnd/>
            <a:tailEnd/>
          </a:ln>
          <a:effectLst/>
        </p:spPr>
        <p:txBody>
          <a:bodyPr wrap="square">
            <a:spAutoFit/>
          </a:bodyPr>
          <a:lstStyle/>
          <a:p>
            <a:pPr algn="just"/>
            <a:r>
              <a:rPr lang="es-ES" sz="1100" b="1" dirty="0" smtClean="0"/>
              <a:t>Tome en cuenta que si la adecuación solicitada es sobre el mismo producto de BDK, esa adecuación será general, es decir, no será exclusiva de su negocio.</a:t>
            </a:r>
          </a:p>
        </p:txBody>
      </p:sp>
      <p:pic>
        <p:nvPicPr>
          <p:cNvPr id="17" name="16 Imagen" descr="logo.png"/>
          <p:cNvPicPr>
            <a:picLocks noChangeAspect="1"/>
          </p:cNvPicPr>
          <p:nvPr/>
        </p:nvPicPr>
        <p:blipFill>
          <a:blip r:embed="rId7" cstate="print"/>
          <a:stretch>
            <a:fillRect/>
          </a:stretch>
        </p:blipFill>
        <p:spPr>
          <a:xfrm>
            <a:off x="72008" y="-27384"/>
            <a:ext cx="1043608" cy="1047638"/>
          </a:xfrm>
          <a:prstGeom prst="rect">
            <a:avLst/>
          </a:prstGeom>
          <a:ln>
            <a:noFill/>
          </a:ln>
          <a:effectLst>
            <a:softEdge rad="112500"/>
          </a:effectLst>
        </p:spPr>
      </p:pic>
      <p:sp>
        <p:nvSpPr>
          <p:cNvPr id="27" name="26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
        <p:nvSpPr>
          <p:cNvPr id="23" name="22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0" name="9 CuadroTexto"/>
          <p:cNvSpPr txBox="1"/>
          <p:nvPr/>
        </p:nvSpPr>
        <p:spPr>
          <a:xfrm>
            <a:off x="1979712" y="6342371"/>
            <a:ext cx="5040560" cy="430887"/>
          </a:xfrm>
          <a:prstGeom prst="rect">
            <a:avLst/>
          </a:prstGeom>
          <a:noFill/>
        </p:spPr>
        <p:txBody>
          <a:bodyPr wrap="square" rtlCol="0">
            <a:spAutoFit/>
          </a:bodyPr>
          <a:lstStyle/>
          <a:p>
            <a:pPr algn="r"/>
            <a:r>
              <a:rPr lang="es-MX" sz="1050" b="1" dirty="0" smtClean="0"/>
              <a:t>Al adquirir el equipo de computo con nosotros, obtienes descuentos especiales en el software y equipo.  Tenemos envíos a prácticamente toda la republica mexicana.</a:t>
            </a:r>
            <a:endParaRPr lang="es-MX" sz="1050" dirty="0" smtClean="0"/>
          </a:p>
        </p:txBody>
      </p:sp>
      <p:sp>
        <p:nvSpPr>
          <p:cNvPr id="11" name="10 CuadroTexto"/>
          <p:cNvSpPr txBox="1"/>
          <p:nvPr/>
        </p:nvSpPr>
        <p:spPr>
          <a:xfrm>
            <a:off x="755576" y="1124744"/>
            <a:ext cx="5976664" cy="5293757"/>
          </a:xfrm>
          <a:prstGeom prst="rect">
            <a:avLst/>
          </a:prstGeom>
          <a:noFill/>
        </p:spPr>
        <p:txBody>
          <a:bodyPr wrap="square" rtlCol="0">
            <a:spAutoFit/>
          </a:bodyPr>
          <a:lstStyle/>
          <a:p>
            <a:pPr algn="just"/>
            <a:r>
              <a:rPr lang="es-MX" sz="1200" b="1" dirty="0" smtClean="0">
                <a:latin typeface="Arial" pitchFamily="34" charset="0"/>
                <a:cs typeface="Arial" pitchFamily="34" charset="0"/>
              </a:rPr>
              <a:t>En SOLUCIONES EN TECNOLOGÌA E INFORMÀTICA DE ZAMORA</a:t>
            </a:r>
            <a:r>
              <a:rPr lang="es-MX" sz="1200" dirty="0" smtClean="0">
                <a:latin typeface="Arial" pitchFamily="34" charset="0"/>
                <a:cs typeface="Arial" pitchFamily="34" charset="0"/>
              </a:rPr>
              <a:t> también somos proveedores de equipo de computo y accesorios de todas las marcas y equipo genérico, además de ofrecerle servicio de soporte técnico.</a:t>
            </a:r>
          </a:p>
          <a:p>
            <a:pPr algn="just"/>
            <a:endParaRPr lang="es-MX" sz="1200" dirty="0" smtClean="0">
              <a:latin typeface="Arial" pitchFamily="34" charset="0"/>
              <a:cs typeface="Arial" pitchFamily="34" charset="0"/>
            </a:endParaRPr>
          </a:p>
          <a:p>
            <a:pPr algn="just"/>
            <a:r>
              <a:rPr lang="es-MX" sz="1200" dirty="0" smtClean="0">
                <a:latin typeface="Arial" pitchFamily="34" charset="0"/>
                <a:cs typeface="Arial" pitchFamily="34" charset="0"/>
              </a:rPr>
              <a:t>El equipo que manejamos es el siguiente:</a:t>
            </a:r>
          </a:p>
          <a:p>
            <a:pPr algn="just"/>
            <a:endParaRPr lang="es-MX" sz="1200" dirty="0" smtClean="0">
              <a:latin typeface="Arial" pitchFamily="34" charset="0"/>
              <a:cs typeface="Arial" pitchFamily="34" charset="0"/>
            </a:endParaRPr>
          </a:p>
          <a:p>
            <a:pPr algn="just">
              <a:buFont typeface="Wingdings" pitchFamily="2" charset="2"/>
              <a:buChar char="ü"/>
            </a:pPr>
            <a:r>
              <a:rPr lang="es-MX" sz="1200" dirty="0" smtClean="0">
                <a:latin typeface="Arial" pitchFamily="34" charset="0"/>
                <a:cs typeface="Arial" pitchFamily="34" charset="0"/>
              </a:rPr>
              <a:t> Computadoras de Marca</a:t>
            </a:r>
          </a:p>
          <a:p>
            <a:pPr algn="just">
              <a:buFont typeface="Wingdings" pitchFamily="2" charset="2"/>
              <a:buChar char="ü"/>
            </a:pPr>
            <a:r>
              <a:rPr lang="es-MX" sz="1200" dirty="0" smtClean="0">
                <a:latin typeface="Arial" pitchFamily="34" charset="0"/>
                <a:cs typeface="Arial" pitchFamily="34" charset="0"/>
              </a:rPr>
              <a:t> Computadoras TODO EN UNO</a:t>
            </a:r>
          </a:p>
          <a:p>
            <a:pPr algn="just">
              <a:buFont typeface="Wingdings" pitchFamily="2" charset="2"/>
              <a:buChar char="ü"/>
            </a:pPr>
            <a:r>
              <a:rPr lang="es-MX" sz="1200" dirty="0" smtClean="0">
                <a:latin typeface="Arial" pitchFamily="34" charset="0"/>
                <a:cs typeface="Arial" pitchFamily="34" charset="0"/>
              </a:rPr>
              <a:t> Computadoras Genéricas ( armadas con los mejores componentes )</a:t>
            </a:r>
          </a:p>
          <a:p>
            <a:pPr algn="just">
              <a:buFont typeface="Wingdings" pitchFamily="2" charset="2"/>
              <a:buChar char="ü"/>
            </a:pPr>
            <a:r>
              <a:rPr lang="es-MX" sz="1200" dirty="0" smtClean="0">
                <a:latin typeface="Arial" pitchFamily="34" charset="0"/>
                <a:cs typeface="Arial" pitchFamily="34" charset="0"/>
              </a:rPr>
              <a:t> Computadoras normales y touchscreen</a:t>
            </a:r>
          </a:p>
          <a:p>
            <a:pPr algn="just">
              <a:buFont typeface="Wingdings" pitchFamily="2" charset="2"/>
              <a:buChar char="ü"/>
            </a:pPr>
            <a:r>
              <a:rPr lang="es-MX" sz="1200" dirty="0" smtClean="0">
                <a:latin typeface="Arial" pitchFamily="34" charset="0"/>
                <a:cs typeface="Arial" pitchFamily="34" charset="0"/>
              </a:rPr>
              <a:t> Impresoras de Tickets térmicas</a:t>
            </a:r>
          </a:p>
          <a:p>
            <a:pPr algn="just">
              <a:buFont typeface="Wingdings" pitchFamily="2" charset="2"/>
              <a:buChar char="ü"/>
            </a:pPr>
            <a:r>
              <a:rPr lang="es-MX" sz="1200" dirty="0" smtClean="0">
                <a:latin typeface="Arial" pitchFamily="34" charset="0"/>
                <a:cs typeface="Arial" pitchFamily="34" charset="0"/>
              </a:rPr>
              <a:t> Cajones de Dinero</a:t>
            </a:r>
          </a:p>
          <a:p>
            <a:pPr algn="just">
              <a:buFont typeface="Wingdings" pitchFamily="2" charset="2"/>
              <a:buChar char="ü"/>
            </a:pPr>
            <a:r>
              <a:rPr lang="es-MX" sz="1200" dirty="0" smtClean="0">
                <a:latin typeface="Arial" pitchFamily="34" charset="0"/>
                <a:cs typeface="Arial" pitchFamily="34" charset="0"/>
              </a:rPr>
              <a:t> Rollos de papel para ticket</a:t>
            </a:r>
          </a:p>
          <a:p>
            <a:pPr algn="just">
              <a:buFont typeface="Wingdings" pitchFamily="2" charset="2"/>
              <a:buChar char="ü"/>
            </a:pPr>
            <a:r>
              <a:rPr lang="es-MX" sz="1200" dirty="0" smtClean="0">
                <a:latin typeface="Arial" pitchFamily="34" charset="0"/>
                <a:cs typeface="Arial" pitchFamily="34" charset="0"/>
              </a:rPr>
              <a:t> Lectores de Código de Barras</a:t>
            </a:r>
          </a:p>
          <a:p>
            <a:pPr algn="just">
              <a:buFont typeface="Wingdings" pitchFamily="2" charset="2"/>
              <a:buChar char="ü"/>
            </a:pPr>
            <a:r>
              <a:rPr lang="es-MX" sz="1200" dirty="0" smtClean="0">
                <a:latin typeface="Arial" pitchFamily="34" charset="0"/>
                <a:cs typeface="Arial" pitchFamily="34" charset="0"/>
              </a:rPr>
              <a:t> Lectores de Huella</a:t>
            </a:r>
          </a:p>
          <a:p>
            <a:pPr algn="just">
              <a:buFont typeface="Wingdings" pitchFamily="2" charset="2"/>
              <a:buChar char="ü"/>
            </a:pPr>
            <a:r>
              <a:rPr lang="es-MX" sz="1200" dirty="0" smtClean="0">
                <a:latin typeface="Arial" pitchFamily="34" charset="0"/>
                <a:cs typeface="Arial" pitchFamily="34" charset="0"/>
              </a:rPr>
              <a:t> Torniquetes</a:t>
            </a:r>
          </a:p>
          <a:p>
            <a:pPr algn="just">
              <a:buFont typeface="Wingdings" pitchFamily="2" charset="2"/>
              <a:buChar char="ü"/>
            </a:pPr>
            <a:r>
              <a:rPr lang="es-MX" sz="1200" dirty="0" smtClean="0">
                <a:latin typeface="Arial" pitchFamily="34" charset="0"/>
                <a:cs typeface="Arial" pitchFamily="34" charset="0"/>
              </a:rPr>
              <a:t> Routers y Swithces</a:t>
            </a:r>
          </a:p>
          <a:p>
            <a:pPr algn="just">
              <a:buFont typeface="Wingdings" pitchFamily="2" charset="2"/>
              <a:buChar char="ü"/>
            </a:pPr>
            <a:r>
              <a:rPr lang="es-MX" sz="1200" dirty="0" smtClean="0">
                <a:latin typeface="Arial" pitchFamily="34" charset="0"/>
                <a:cs typeface="Arial" pitchFamily="34" charset="0"/>
              </a:rPr>
              <a:t> Servidores </a:t>
            </a:r>
          </a:p>
          <a:p>
            <a:pPr algn="just">
              <a:buFont typeface="Wingdings" pitchFamily="2" charset="2"/>
              <a:buChar char="ü"/>
            </a:pPr>
            <a:r>
              <a:rPr lang="es-MX" sz="1200" dirty="0" smtClean="0">
                <a:latin typeface="Arial" pitchFamily="34" charset="0"/>
                <a:cs typeface="Arial" pitchFamily="34" charset="0"/>
              </a:rPr>
              <a:t> Impresoras Laser y de Inyección de Tinta</a:t>
            </a:r>
          </a:p>
          <a:p>
            <a:pPr algn="just">
              <a:buFont typeface="Wingdings" pitchFamily="2" charset="2"/>
              <a:buChar char="ü"/>
            </a:pPr>
            <a:r>
              <a:rPr lang="es-MX" sz="1200" dirty="0" smtClean="0">
                <a:latin typeface="Arial" pitchFamily="34" charset="0"/>
                <a:cs typeface="Arial" pitchFamily="34" charset="0"/>
              </a:rPr>
              <a:t> </a:t>
            </a:r>
            <a:r>
              <a:rPr lang="es-MX" sz="1200" dirty="0" err="1" smtClean="0">
                <a:latin typeface="Arial" pitchFamily="34" charset="0"/>
                <a:cs typeface="Arial" pitchFamily="34" charset="0"/>
              </a:rPr>
              <a:t>Tablets</a:t>
            </a:r>
            <a:endParaRPr lang="es-MX" sz="1200" dirty="0" smtClean="0">
              <a:latin typeface="Arial" pitchFamily="34" charset="0"/>
              <a:cs typeface="Arial" pitchFamily="34" charset="0"/>
            </a:endParaRPr>
          </a:p>
          <a:p>
            <a:pPr algn="just">
              <a:buFont typeface="Wingdings" pitchFamily="2" charset="2"/>
              <a:buChar char="ü"/>
            </a:pPr>
            <a:r>
              <a:rPr lang="es-MX" sz="1200" dirty="0" smtClean="0">
                <a:latin typeface="Arial" pitchFamily="34" charset="0"/>
                <a:cs typeface="Arial" pitchFamily="34" charset="0"/>
              </a:rPr>
              <a:t>Sistemas de credencialización</a:t>
            </a:r>
          </a:p>
          <a:p>
            <a:pPr algn="just">
              <a:buFont typeface="Wingdings" pitchFamily="2" charset="2"/>
              <a:buChar char="ü"/>
            </a:pPr>
            <a:r>
              <a:rPr lang="es-MX" sz="1200" dirty="0" smtClean="0">
                <a:latin typeface="Arial" pitchFamily="34" charset="0"/>
                <a:cs typeface="Arial" pitchFamily="34" charset="0"/>
              </a:rPr>
              <a:t>Consumibles</a:t>
            </a:r>
          </a:p>
          <a:p>
            <a:pPr algn="just">
              <a:buFont typeface="Wingdings" pitchFamily="2" charset="2"/>
              <a:buChar char="ü"/>
            </a:pPr>
            <a:r>
              <a:rPr lang="es-MX" sz="1200" dirty="0" smtClean="0">
                <a:latin typeface="Arial" pitchFamily="34" charset="0"/>
                <a:cs typeface="Arial" pitchFamily="34" charset="0"/>
              </a:rPr>
              <a:t>Sistemas CCTV circuito cerrado</a:t>
            </a:r>
          </a:p>
          <a:p>
            <a:pPr algn="just">
              <a:buFont typeface="Wingdings" pitchFamily="2" charset="2"/>
              <a:buChar char="ü"/>
            </a:pPr>
            <a:r>
              <a:rPr lang="es-MX" sz="1200" dirty="0" smtClean="0">
                <a:latin typeface="Arial" pitchFamily="34" charset="0"/>
                <a:cs typeface="Arial" pitchFamily="34" charset="0"/>
              </a:rPr>
              <a:t>Alarmas y controles de Acceso</a:t>
            </a:r>
          </a:p>
          <a:p>
            <a:pPr algn="just"/>
            <a:endParaRPr lang="es-MX" sz="1200" dirty="0" smtClean="0">
              <a:latin typeface="Arial" pitchFamily="34" charset="0"/>
              <a:cs typeface="Arial" pitchFamily="34" charset="0"/>
            </a:endParaRPr>
          </a:p>
          <a:p>
            <a:pPr algn="just"/>
            <a:endParaRPr lang="es-MX" sz="1200" dirty="0" smtClean="0">
              <a:latin typeface="Arial" pitchFamily="34" charset="0"/>
              <a:cs typeface="Arial" pitchFamily="34" charset="0"/>
            </a:endParaRPr>
          </a:p>
          <a:p>
            <a:pPr algn="just"/>
            <a:r>
              <a:rPr lang="es-MX" sz="1200" dirty="0" smtClean="0">
                <a:latin typeface="Arial" pitchFamily="34" charset="0"/>
                <a:cs typeface="Arial" pitchFamily="34" charset="0"/>
              </a:rPr>
              <a:t>Entre otros.</a:t>
            </a:r>
            <a:endParaRPr lang="es-MX" sz="1400" dirty="0" smtClean="0">
              <a:latin typeface="Arial" pitchFamily="34" charset="0"/>
              <a:cs typeface="Arial" pitchFamily="34" charset="0"/>
            </a:endParaRPr>
          </a:p>
          <a:p>
            <a:pPr algn="ctr"/>
            <a:endParaRPr lang="es-MX" sz="1400" dirty="0" smtClean="0">
              <a:latin typeface="Arial" pitchFamily="34" charset="0"/>
              <a:cs typeface="Arial" pitchFamily="34" charset="0"/>
            </a:endParaRPr>
          </a:p>
        </p:txBody>
      </p:sp>
      <p:pic>
        <p:nvPicPr>
          <p:cNvPr id="12" name="Picture 7" descr="D:\BDKSistemas\Hardware\CJNECL030.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623720" y="3933056"/>
            <a:ext cx="1056799" cy="648072"/>
          </a:xfrm>
          <a:prstGeom prst="rect">
            <a:avLst/>
          </a:prstGeom>
          <a:noFill/>
        </p:spPr>
      </p:pic>
      <p:pic>
        <p:nvPicPr>
          <p:cNvPr id="13" name="Picture 9" descr="D:\BDKSistemas\Hardware\LCTUTC025.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300192" y="5229200"/>
            <a:ext cx="1008112" cy="1008111"/>
          </a:xfrm>
          <a:prstGeom prst="rect">
            <a:avLst/>
          </a:prstGeom>
          <a:noFill/>
        </p:spPr>
      </p:pic>
      <p:pic>
        <p:nvPicPr>
          <p:cNvPr id="14" name="Picture 10" descr="D:\BDKSistemas\Hardware\ACCPCM170.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804248" y="4365104"/>
            <a:ext cx="936103" cy="936103"/>
          </a:xfrm>
          <a:prstGeom prst="rect">
            <a:avLst/>
          </a:prstGeom>
          <a:noFill/>
        </p:spPr>
      </p:pic>
      <p:pic>
        <p:nvPicPr>
          <p:cNvPr id="16" name="Picture 3" descr="C:\Users\TECSYS\AppData\Local\Temp\CPULEN1060.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668344" y="1196752"/>
            <a:ext cx="1296144" cy="1296144"/>
          </a:xfrm>
          <a:prstGeom prst="rect">
            <a:avLst/>
          </a:prstGeom>
          <a:noFill/>
        </p:spPr>
      </p:pic>
      <p:pic>
        <p:nvPicPr>
          <p:cNvPr id="17" name="Picture 2" descr="C:\Users\TECSYS\AppData\Local\Temp\CPULEN570.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6281131" y="1628800"/>
            <a:ext cx="1315205" cy="1656184"/>
          </a:xfrm>
          <a:prstGeom prst="rect">
            <a:avLst/>
          </a:prstGeom>
          <a:noFill/>
        </p:spPr>
      </p:pic>
      <p:pic>
        <p:nvPicPr>
          <p:cNvPr id="20" name="Picture 2" descr="http://monterrey-nuevo-leon.anunciosred.com.mx/photos/e/7/b/e7b8b233986df8aec21a494bfba463c3_big.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039544" y="3140969"/>
            <a:ext cx="1440160" cy="1080121"/>
          </a:xfrm>
          <a:prstGeom prst="rect">
            <a:avLst/>
          </a:prstGeom>
          <a:noFill/>
        </p:spPr>
      </p:pic>
      <p:pic>
        <p:nvPicPr>
          <p:cNvPr id="21" name="Picture 2" descr="C:\Users\TECSYS\AppData\Local\Temp\IMPSMP340.jpg"/>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7695728" y="2780928"/>
            <a:ext cx="942387" cy="936104"/>
          </a:xfrm>
          <a:prstGeom prst="rect">
            <a:avLst/>
          </a:prstGeom>
          <a:noFill/>
        </p:spPr>
      </p:pic>
      <p:pic>
        <p:nvPicPr>
          <p:cNvPr id="22" name="Picture 3"/>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4572000" y="1916832"/>
            <a:ext cx="576063" cy="222899"/>
          </a:xfrm>
          <a:prstGeom prst="rect">
            <a:avLst/>
          </a:prstGeom>
          <a:noFill/>
          <a:ln w="9525">
            <a:noFill/>
            <a:miter lim="800000"/>
            <a:headEnd/>
            <a:tailEnd/>
          </a:ln>
        </p:spPr>
      </p:pic>
      <p:pic>
        <p:nvPicPr>
          <p:cNvPr id="23" name="Picture 3"/>
          <p:cNvPicPr>
            <a:picLocks noChangeAspect="1" noChangeArrowheads="1"/>
          </p:cNvPicPr>
          <p:nvPr/>
        </p:nvPicPr>
        <p:blipFill>
          <a:blip r:embed="rId13" cstate="print"/>
          <a:srcRect/>
          <a:stretch>
            <a:fillRect/>
          </a:stretch>
        </p:blipFill>
        <p:spPr bwMode="auto">
          <a:xfrm>
            <a:off x="4139952" y="2996952"/>
            <a:ext cx="691277" cy="288032"/>
          </a:xfrm>
          <a:prstGeom prst="rect">
            <a:avLst/>
          </a:prstGeom>
          <a:noFill/>
          <a:ln w="9525">
            <a:noFill/>
            <a:miter lim="800000"/>
            <a:headEnd/>
            <a:tailEnd/>
          </a:ln>
        </p:spPr>
      </p:pic>
      <p:pic>
        <p:nvPicPr>
          <p:cNvPr id="24" name="Picture 12" descr="http://img1.mlstatic.com/cajon-de-dinero-ec-line-junior-ec-g5100-ii-grey-100-nuevo_MLM-O-58198631_455.jpg"/>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3995936" y="1988840"/>
            <a:ext cx="360040" cy="320257"/>
          </a:xfrm>
          <a:prstGeom prst="rect">
            <a:avLst/>
          </a:prstGeom>
          <a:noFill/>
        </p:spPr>
      </p:pic>
      <p:pic>
        <p:nvPicPr>
          <p:cNvPr id="25" name="Picture 5"/>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4788024" y="2204864"/>
            <a:ext cx="864096" cy="402685"/>
          </a:xfrm>
          <a:prstGeom prst="rect">
            <a:avLst/>
          </a:prstGeom>
          <a:noFill/>
          <a:ln w="9525">
            <a:noFill/>
            <a:miter lim="800000"/>
            <a:headEnd/>
            <a:tailEnd/>
          </a:ln>
        </p:spPr>
      </p:pic>
      <p:pic>
        <p:nvPicPr>
          <p:cNvPr id="26" name="Picture 3"/>
          <p:cNvPicPr>
            <a:picLocks noChangeAspect="1" noChangeArrowheads="1"/>
          </p:cNvPicPr>
          <p:nvPr/>
        </p:nvPicPr>
        <p:blipFill>
          <a:blip r:embed="rId16" cstate="print">
            <a:clrChange>
              <a:clrFrom>
                <a:srgbClr val="FEFEFE"/>
              </a:clrFrom>
              <a:clrTo>
                <a:srgbClr val="FEFEFE">
                  <a:alpha val="0"/>
                </a:srgbClr>
              </a:clrTo>
            </a:clrChange>
          </a:blip>
          <a:srcRect/>
          <a:stretch>
            <a:fillRect/>
          </a:stretch>
        </p:blipFill>
        <p:spPr bwMode="auto">
          <a:xfrm>
            <a:off x="5508104" y="1700808"/>
            <a:ext cx="372899" cy="360040"/>
          </a:xfrm>
          <a:prstGeom prst="rect">
            <a:avLst/>
          </a:prstGeom>
          <a:noFill/>
          <a:ln w="9525">
            <a:noFill/>
            <a:miter lim="800000"/>
            <a:headEnd/>
            <a:tailEnd/>
          </a:ln>
        </p:spPr>
      </p:pic>
      <p:pic>
        <p:nvPicPr>
          <p:cNvPr id="27" name="Picture 2"/>
          <p:cNvPicPr>
            <a:picLocks noChangeAspect="1" noChangeArrowheads="1"/>
          </p:cNvPicPr>
          <p:nvPr/>
        </p:nvPicPr>
        <p:blipFill>
          <a:blip r:embed="rId17" cstate="print"/>
          <a:srcRect/>
          <a:stretch>
            <a:fillRect/>
          </a:stretch>
        </p:blipFill>
        <p:spPr bwMode="auto">
          <a:xfrm>
            <a:off x="5076056" y="3068960"/>
            <a:ext cx="692009" cy="216024"/>
          </a:xfrm>
          <a:prstGeom prst="rect">
            <a:avLst/>
          </a:prstGeom>
          <a:noFill/>
          <a:ln w="9525">
            <a:noFill/>
            <a:miter lim="800000"/>
            <a:headEnd/>
            <a:tailEnd/>
          </a:ln>
        </p:spPr>
      </p:pic>
      <p:pic>
        <p:nvPicPr>
          <p:cNvPr id="28" name="Picture 2" descr="http://safe-img02.olx.com.mx/ui/2/15/20/35551520_1.jpg"/>
          <p:cNvPicPr>
            <a:picLocks noChangeAspect="1" noChangeArrowheads="1"/>
          </p:cNvPicPr>
          <p:nvPr/>
        </p:nvPicPr>
        <p:blipFill>
          <a:blip r:embed="rId18" cstate="print"/>
          <a:srcRect/>
          <a:stretch>
            <a:fillRect/>
          </a:stretch>
        </p:blipFill>
        <p:spPr bwMode="auto">
          <a:xfrm>
            <a:off x="7625621" y="4725144"/>
            <a:ext cx="1518379" cy="792088"/>
          </a:xfrm>
          <a:prstGeom prst="rect">
            <a:avLst/>
          </a:prstGeom>
          <a:noFill/>
        </p:spPr>
      </p:pic>
      <p:pic>
        <p:nvPicPr>
          <p:cNvPr id="29" name="Picture 2"/>
          <p:cNvPicPr>
            <a:picLocks noChangeAspect="1" noChangeArrowheads="1"/>
          </p:cNvPicPr>
          <p:nvPr/>
        </p:nvPicPr>
        <p:blipFill>
          <a:blip r:embed="rId19" cstate="print">
            <a:clrChange>
              <a:clrFrom>
                <a:srgbClr val="FFFFFF"/>
              </a:clrFrom>
              <a:clrTo>
                <a:srgbClr val="FFFFFF">
                  <a:alpha val="0"/>
                </a:srgbClr>
              </a:clrTo>
            </a:clrChange>
          </a:blip>
          <a:srcRect/>
          <a:stretch>
            <a:fillRect/>
          </a:stretch>
        </p:blipFill>
        <p:spPr bwMode="auto">
          <a:xfrm>
            <a:off x="3725437" y="3573016"/>
            <a:ext cx="2862787" cy="1944216"/>
          </a:xfrm>
          <a:prstGeom prst="rect">
            <a:avLst/>
          </a:prstGeom>
          <a:noFill/>
          <a:ln w="9525">
            <a:noFill/>
            <a:miter lim="800000"/>
            <a:headEnd/>
            <a:tailEnd/>
          </a:ln>
        </p:spPr>
      </p:pic>
      <p:sp>
        <p:nvSpPr>
          <p:cNvPr id="30" name="29 CuadroTexto"/>
          <p:cNvSpPr txBox="1"/>
          <p:nvPr/>
        </p:nvSpPr>
        <p:spPr>
          <a:xfrm>
            <a:off x="3275856" y="5457418"/>
            <a:ext cx="3249488" cy="707886"/>
          </a:xfrm>
          <a:prstGeom prst="rect">
            <a:avLst/>
          </a:prstGeom>
          <a:noFill/>
        </p:spPr>
        <p:txBody>
          <a:bodyPr wrap="square" rtlCol="0">
            <a:spAutoFit/>
          </a:bodyPr>
          <a:lstStyle/>
          <a:p>
            <a:r>
              <a:rPr lang="es-MX" sz="1400" b="1" dirty="0" smtClean="0">
                <a:solidFill>
                  <a:schemeClr val="tx1">
                    <a:lumMod val="75000"/>
                    <a:lumOff val="25000"/>
                  </a:schemeClr>
                </a:solidFill>
                <a:effectLst>
                  <a:reflection blurRad="6350" stA="55000" endA="300" endPos="45500" dir="5400000" sy="-100000" algn="bl" rotWithShape="0"/>
                </a:effectLst>
                <a:latin typeface="Arial" pitchFamily="34" charset="0"/>
                <a:cs typeface="Arial" pitchFamily="34" charset="0"/>
              </a:rPr>
              <a:t>Entregas en prácticamente toda la republica sin costo de envío.</a:t>
            </a:r>
          </a:p>
          <a:p>
            <a:pPr>
              <a:buFont typeface="Arial" pitchFamily="34" charset="0"/>
              <a:buChar char="•"/>
            </a:pPr>
            <a:r>
              <a:rPr lang="es-MX" sz="1200" b="1" dirty="0" smtClean="0">
                <a:solidFill>
                  <a:srgbClr val="0000FF"/>
                </a:solidFill>
                <a:effectLst>
                  <a:reflection blurRad="6350" stA="55000" endA="300" endPos="45500" dir="5400000" sy="-100000" algn="bl" rotWithShape="0"/>
                </a:effectLst>
                <a:latin typeface="Arial" pitchFamily="34" charset="0"/>
                <a:cs typeface="Arial" pitchFamily="34" charset="0"/>
              </a:rPr>
              <a:t>Aplica restricciones</a:t>
            </a:r>
          </a:p>
        </p:txBody>
      </p:sp>
      <p:pic>
        <p:nvPicPr>
          <p:cNvPr id="32" name="31 Imagen" descr="logo.png"/>
          <p:cNvPicPr>
            <a:picLocks noChangeAspect="1"/>
          </p:cNvPicPr>
          <p:nvPr/>
        </p:nvPicPr>
        <p:blipFill>
          <a:blip r:embed="rId20" cstate="print"/>
          <a:stretch>
            <a:fillRect/>
          </a:stretch>
        </p:blipFill>
        <p:spPr>
          <a:xfrm>
            <a:off x="0" y="44624"/>
            <a:ext cx="1043608" cy="1047638"/>
          </a:xfrm>
          <a:prstGeom prst="rect">
            <a:avLst/>
          </a:prstGeom>
          <a:ln>
            <a:noFill/>
          </a:ln>
          <a:effectLst>
            <a:softEdge rad="112500"/>
          </a:effectLst>
        </p:spPr>
      </p:pic>
      <p:sp>
        <p:nvSpPr>
          <p:cNvPr id="34" name="33 Rectángulo"/>
          <p:cNvSpPr/>
          <p:nvPr/>
        </p:nvSpPr>
        <p:spPr>
          <a:xfrm>
            <a:off x="-1475656" y="620688"/>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Somos Distribuidores de Hardware.</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31" name="30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10" name="Picture 2" descr="http://kylpy.files.wordpress.com/2013/07/busines.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898338" y="4638571"/>
            <a:ext cx="4210166" cy="1958781"/>
          </a:xfrm>
          <a:prstGeom prst="rect">
            <a:avLst/>
          </a:prstGeom>
          <a:noFill/>
        </p:spPr>
      </p:pic>
      <p:pic>
        <p:nvPicPr>
          <p:cNvPr id="11" name="Picture 4" descr="http://www.ticweb.es/wp-content/uploads/2013/04/Llamada-a-la-acci%C3%B3n.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914026" y="3190942"/>
            <a:ext cx="2338494" cy="1800200"/>
          </a:xfrm>
          <a:prstGeom prst="rect">
            <a:avLst/>
          </a:prstGeom>
          <a:noFill/>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9" name="Picture 33" descr="poliza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445" y="4581128"/>
            <a:ext cx="9144002" cy="2304256"/>
          </a:xfrm>
          <a:prstGeom prst="rect">
            <a:avLst/>
          </a:prstGeom>
          <a:noFill/>
        </p:spPr>
      </p:pic>
      <p:pic>
        <p:nvPicPr>
          <p:cNvPr id="12" name="Picture 2" descr="http://es.virtualdj.com/images/icon_phone_support.png"/>
          <p:cNvPicPr>
            <a:picLocks noChangeAspect="1" noChangeArrowheads="1"/>
          </p:cNvPicPr>
          <p:nvPr/>
        </p:nvPicPr>
        <p:blipFill>
          <a:blip r:embed="rId7" cstate="print"/>
          <a:srcRect/>
          <a:stretch>
            <a:fillRect/>
          </a:stretch>
        </p:blipFill>
        <p:spPr bwMode="auto">
          <a:xfrm>
            <a:off x="887977" y="2761765"/>
            <a:ext cx="648072" cy="648072"/>
          </a:xfrm>
          <a:prstGeom prst="rect">
            <a:avLst/>
          </a:prstGeom>
          <a:noFill/>
        </p:spPr>
      </p:pic>
      <p:pic>
        <p:nvPicPr>
          <p:cNvPr id="14" name="Picture 4" descr="http://screto.s3.amazonaws.com/uploads/2012/08/correo-electronico.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902268" y="2078850"/>
            <a:ext cx="655564" cy="648072"/>
          </a:xfrm>
          <a:prstGeom prst="rect">
            <a:avLst/>
          </a:prstGeom>
          <a:noFill/>
          <a:effectLst>
            <a:outerShdw blurRad="76200" dir="13500000" sy="23000" kx="1200000" algn="br" rotWithShape="0">
              <a:prstClr val="black">
                <a:alpha val="20000"/>
              </a:prstClr>
            </a:outerShdw>
          </a:effectLst>
        </p:spPr>
      </p:pic>
      <p:pic>
        <p:nvPicPr>
          <p:cNvPr id="17" name="Picture 6" descr="http://static.indianexpress.com/m-images/Thu%20Oct%2003%202013,%2022:31%20hrs/M_Id_426129_skype_logo.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743961" y="3447002"/>
            <a:ext cx="1227736" cy="744083"/>
          </a:xfrm>
          <a:prstGeom prst="rect">
            <a:avLst/>
          </a:prstGeom>
          <a:noFill/>
        </p:spPr>
      </p:pic>
      <p:pic>
        <p:nvPicPr>
          <p:cNvPr id="21" name="Picture 6" descr="http://wasanga.com/exitoya/files/2013/07/dominio.jpg"/>
          <p:cNvPicPr>
            <a:picLocks noChangeAspect="1" noChangeArrowheads="1"/>
          </p:cNvPicPr>
          <p:nvPr/>
        </p:nvPicPr>
        <p:blipFill>
          <a:blip r:embed="rId10" cstate="print"/>
          <a:srcRect/>
          <a:stretch>
            <a:fillRect/>
          </a:stretch>
        </p:blipFill>
        <p:spPr bwMode="auto">
          <a:xfrm>
            <a:off x="1259632" y="4167082"/>
            <a:ext cx="648072" cy="486054"/>
          </a:xfrm>
          <a:prstGeom prst="rect">
            <a:avLst/>
          </a:prstGeom>
          <a:noFill/>
        </p:spPr>
      </p:pic>
      <p:pic>
        <p:nvPicPr>
          <p:cNvPr id="23" name="Picture 8" descr="http://www.consultoramexicana.com/wp-content/uploads/2013/08/0_480_640_http-i.haymarket.net_.au-News-20100930022018_facebook.jpg"/>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4704401" y="1844824"/>
            <a:ext cx="1008112" cy="712253"/>
          </a:xfrm>
          <a:prstGeom prst="rect">
            <a:avLst/>
          </a:prstGeom>
          <a:noFill/>
        </p:spPr>
      </p:pic>
      <p:pic>
        <p:nvPicPr>
          <p:cNvPr id="32" name="31 Imagen" descr="logo.png"/>
          <p:cNvPicPr>
            <a:picLocks noChangeAspect="1"/>
          </p:cNvPicPr>
          <p:nvPr/>
        </p:nvPicPr>
        <p:blipFill>
          <a:blip r:embed="rId12" cstate="print"/>
          <a:stretch>
            <a:fillRect/>
          </a:stretch>
        </p:blipFill>
        <p:spPr>
          <a:xfrm>
            <a:off x="72008" y="-27384"/>
            <a:ext cx="1043608" cy="1047638"/>
          </a:xfrm>
          <a:prstGeom prst="rect">
            <a:avLst/>
          </a:prstGeom>
          <a:ln>
            <a:noFill/>
          </a:ln>
          <a:effectLst>
            <a:softEdge rad="112500"/>
          </a:effectLst>
        </p:spPr>
      </p:pic>
      <p:sp>
        <p:nvSpPr>
          <p:cNvPr id="34" name="33 CuadroTexto"/>
          <p:cNvSpPr txBox="1"/>
          <p:nvPr/>
        </p:nvSpPr>
        <p:spPr>
          <a:xfrm>
            <a:off x="899592" y="1124744"/>
            <a:ext cx="3967368" cy="646331"/>
          </a:xfrm>
          <a:prstGeom prst="rect">
            <a:avLst/>
          </a:prstGeom>
          <a:noFill/>
        </p:spPr>
        <p:txBody>
          <a:bodyPr wrap="none" rtlCol="0">
            <a:spAutoFit/>
          </a:bodyPr>
          <a:lstStyle/>
          <a:p>
            <a:r>
              <a:rPr lang="es-MX" sz="1200" b="1" dirty="0" smtClean="0"/>
              <a:t>SOLUCIONES EN TECNOLOGIA E INFORMATICA DE ZAMORA</a:t>
            </a:r>
          </a:p>
          <a:p>
            <a:r>
              <a:rPr lang="es-MX" sz="1200" dirty="0" smtClean="0"/>
              <a:t>Calle Gales # 62, Colonia la Luneta </a:t>
            </a:r>
          </a:p>
          <a:p>
            <a:r>
              <a:rPr lang="es-MX" sz="1200" dirty="0" smtClean="0"/>
              <a:t>Zamora Michoacán, C.P. 59680</a:t>
            </a:r>
            <a:endParaRPr lang="es-MX" sz="1200" dirty="0"/>
          </a:p>
        </p:txBody>
      </p:sp>
      <p:sp>
        <p:nvSpPr>
          <p:cNvPr id="35" name="34 CuadroTexto"/>
          <p:cNvSpPr txBox="1"/>
          <p:nvPr/>
        </p:nvSpPr>
        <p:spPr>
          <a:xfrm>
            <a:off x="1630732" y="2233609"/>
            <a:ext cx="1671996" cy="338554"/>
          </a:xfrm>
          <a:prstGeom prst="rect">
            <a:avLst/>
          </a:prstGeom>
          <a:noFill/>
        </p:spPr>
        <p:txBody>
          <a:bodyPr wrap="none" rtlCol="0">
            <a:spAutoFit/>
          </a:bodyPr>
          <a:lstStyle/>
          <a:p>
            <a:r>
              <a:rPr lang="es-MX" sz="1600" dirty="0" smtClean="0">
                <a:hlinkClick r:id="rId13"/>
              </a:rPr>
              <a:t>info@stiz.com.mx</a:t>
            </a:r>
            <a:endParaRPr lang="es-MX" sz="1600" dirty="0"/>
          </a:p>
        </p:txBody>
      </p:sp>
      <p:sp>
        <p:nvSpPr>
          <p:cNvPr id="36" name="35 CuadroTexto"/>
          <p:cNvSpPr txBox="1"/>
          <p:nvPr/>
        </p:nvSpPr>
        <p:spPr>
          <a:xfrm>
            <a:off x="1536049" y="2708920"/>
            <a:ext cx="2668103" cy="738664"/>
          </a:xfrm>
          <a:prstGeom prst="rect">
            <a:avLst/>
          </a:prstGeom>
          <a:noFill/>
        </p:spPr>
        <p:txBody>
          <a:bodyPr wrap="none" rtlCol="0">
            <a:spAutoFit/>
          </a:bodyPr>
          <a:lstStyle/>
          <a:p>
            <a:r>
              <a:rPr lang="es-MX" sz="1400" dirty="0" smtClean="0"/>
              <a:t>CEL: 351-108-109-20    </a:t>
            </a:r>
          </a:p>
          <a:p>
            <a:r>
              <a:rPr lang="es-MX" sz="1400" dirty="0" smtClean="0"/>
              <a:t>CONMUTADOR: ( 351 ) 126-18-15 </a:t>
            </a:r>
          </a:p>
          <a:p>
            <a:r>
              <a:rPr lang="es-MX" sz="1400" dirty="0" smtClean="0"/>
              <a:t>NEXTEL : ID  30*4*743025</a:t>
            </a:r>
          </a:p>
        </p:txBody>
      </p:sp>
      <p:sp>
        <p:nvSpPr>
          <p:cNvPr id="37" name="36 CuadroTexto"/>
          <p:cNvSpPr txBox="1"/>
          <p:nvPr/>
        </p:nvSpPr>
        <p:spPr>
          <a:xfrm>
            <a:off x="1824081" y="3612504"/>
            <a:ext cx="4078232" cy="338554"/>
          </a:xfrm>
          <a:prstGeom prst="rect">
            <a:avLst/>
          </a:prstGeom>
          <a:noFill/>
        </p:spPr>
        <p:txBody>
          <a:bodyPr wrap="none" rtlCol="0">
            <a:spAutoFit/>
          </a:bodyPr>
          <a:lstStyle/>
          <a:p>
            <a:r>
              <a:rPr lang="es-MX" sz="1600" dirty="0" smtClean="0">
                <a:hlinkClick r:id="rId14"/>
              </a:rPr>
              <a:t>ponchos77@hotmail.com</a:t>
            </a:r>
            <a:r>
              <a:rPr lang="es-MX" sz="1600" dirty="0" smtClean="0"/>
              <a:t>         ( ponchiviris77 )</a:t>
            </a:r>
            <a:endParaRPr lang="es-MX" sz="1600" dirty="0"/>
          </a:p>
        </p:txBody>
      </p:sp>
      <p:sp>
        <p:nvSpPr>
          <p:cNvPr id="38" name="37 CuadroTexto"/>
          <p:cNvSpPr txBox="1"/>
          <p:nvPr/>
        </p:nvSpPr>
        <p:spPr>
          <a:xfrm>
            <a:off x="2051720" y="4221088"/>
            <a:ext cx="1651606" cy="338554"/>
          </a:xfrm>
          <a:prstGeom prst="rect">
            <a:avLst/>
          </a:prstGeom>
          <a:noFill/>
        </p:spPr>
        <p:txBody>
          <a:bodyPr wrap="none" rtlCol="0">
            <a:spAutoFit/>
          </a:bodyPr>
          <a:lstStyle/>
          <a:p>
            <a:r>
              <a:rPr lang="es-MX" sz="1600" dirty="0" smtClean="0">
                <a:hlinkClick r:id="rId15"/>
              </a:rPr>
              <a:t>www.stiz.com.mx</a:t>
            </a:r>
            <a:endParaRPr lang="es-MX" sz="1600" dirty="0"/>
          </a:p>
        </p:txBody>
      </p:sp>
      <p:sp>
        <p:nvSpPr>
          <p:cNvPr id="39" name="38 CuadroTexto"/>
          <p:cNvSpPr txBox="1"/>
          <p:nvPr/>
        </p:nvSpPr>
        <p:spPr>
          <a:xfrm>
            <a:off x="5784521" y="1988840"/>
            <a:ext cx="3060005" cy="338554"/>
          </a:xfrm>
          <a:prstGeom prst="rect">
            <a:avLst/>
          </a:prstGeom>
          <a:noFill/>
        </p:spPr>
        <p:txBody>
          <a:bodyPr wrap="none" rtlCol="0">
            <a:spAutoFit/>
          </a:bodyPr>
          <a:lstStyle/>
          <a:p>
            <a:r>
              <a:rPr lang="es-MX" sz="1600" dirty="0" smtClean="0">
                <a:hlinkClick r:id="rId16"/>
              </a:rPr>
              <a:t>www.facebook.com/proyectos.stiz</a:t>
            </a:r>
            <a:endParaRPr lang="es-MX" sz="1600" dirty="0"/>
          </a:p>
        </p:txBody>
      </p:sp>
      <p:pic>
        <p:nvPicPr>
          <p:cNvPr id="40" name="Picture 2"/>
          <p:cNvPicPr>
            <a:picLocks noChangeAspect="1" noChangeArrowheads="1"/>
          </p:cNvPicPr>
          <p:nvPr/>
        </p:nvPicPr>
        <p:blipFill>
          <a:blip r:embed="rId17" cstate="print"/>
          <a:srcRect/>
          <a:stretch>
            <a:fillRect/>
          </a:stretch>
        </p:blipFill>
        <p:spPr bwMode="auto">
          <a:xfrm>
            <a:off x="4788024" y="1268760"/>
            <a:ext cx="752475" cy="542925"/>
          </a:xfrm>
          <a:prstGeom prst="rect">
            <a:avLst/>
          </a:prstGeom>
          <a:noFill/>
          <a:ln w="9525">
            <a:noFill/>
            <a:miter lim="800000"/>
            <a:headEnd/>
            <a:tailEnd/>
          </a:ln>
        </p:spPr>
      </p:pic>
      <p:sp>
        <p:nvSpPr>
          <p:cNvPr id="41" name="40 CuadroTexto"/>
          <p:cNvSpPr txBox="1"/>
          <p:nvPr/>
        </p:nvSpPr>
        <p:spPr>
          <a:xfrm>
            <a:off x="5784521" y="1340768"/>
            <a:ext cx="2875339" cy="338554"/>
          </a:xfrm>
          <a:prstGeom prst="rect">
            <a:avLst/>
          </a:prstGeom>
          <a:noFill/>
        </p:spPr>
        <p:txBody>
          <a:bodyPr wrap="none" rtlCol="0">
            <a:spAutoFit/>
          </a:bodyPr>
          <a:lstStyle/>
          <a:p>
            <a:r>
              <a:rPr lang="es-MX" sz="1600" dirty="0" smtClean="0">
                <a:hlinkClick r:id="rId18"/>
              </a:rPr>
              <a:t>http://www.twitter.com/InfoStiz</a:t>
            </a:r>
            <a:endParaRPr lang="es-MX" sz="1600" dirty="0"/>
          </a:p>
        </p:txBody>
      </p:sp>
      <p:pic>
        <p:nvPicPr>
          <p:cNvPr id="42" name="Picture 3"/>
          <p:cNvPicPr>
            <a:picLocks noChangeAspect="1" noChangeArrowheads="1"/>
          </p:cNvPicPr>
          <p:nvPr/>
        </p:nvPicPr>
        <p:blipFill>
          <a:blip r:embed="rId19" cstate="print"/>
          <a:srcRect/>
          <a:stretch>
            <a:fillRect/>
          </a:stretch>
        </p:blipFill>
        <p:spPr bwMode="auto">
          <a:xfrm>
            <a:off x="4716017" y="2492896"/>
            <a:ext cx="936104" cy="936104"/>
          </a:xfrm>
          <a:prstGeom prst="rect">
            <a:avLst/>
          </a:prstGeom>
          <a:noFill/>
          <a:ln w="9525">
            <a:noFill/>
            <a:miter lim="800000"/>
            <a:headEnd/>
            <a:tailEnd/>
          </a:ln>
        </p:spPr>
      </p:pic>
      <p:sp>
        <p:nvSpPr>
          <p:cNvPr id="43" name="42 CuadroTexto"/>
          <p:cNvSpPr txBox="1"/>
          <p:nvPr/>
        </p:nvSpPr>
        <p:spPr>
          <a:xfrm>
            <a:off x="5824443" y="2780928"/>
            <a:ext cx="1915909" cy="338554"/>
          </a:xfrm>
          <a:prstGeom prst="rect">
            <a:avLst/>
          </a:prstGeom>
          <a:noFill/>
        </p:spPr>
        <p:txBody>
          <a:bodyPr wrap="none" rtlCol="0">
            <a:spAutoFit/>
          </a:bodyPr>
          <a:lstStyle/>
          <a:p>
            <a:r>
              <a:rPr lang="es-MX" sz="1600" dirty="0" smtClean="0"/>
              <a:t>CEL: 351-108-109-20</a:t>
            </a:r>
            <a:endParaRPr lang="es-MX" sz="1600" dirty="0"/>
          </a:p>
        </p:txBody>
      </p:sp>
      <p:sp>
        <p:nvSpPr>
          <p:cNvPr id="25" name="24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http://www.nerja.com/c/12-category/lavanderia-nerj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64088" y="4077072"/>
            <a:ext cx="4464496" cy="2232248"/>
          </a:xfrm>
          <a:prstGeom prst="rect">
            <a:avLst/>
          </a:prstGeom>
          <a:noFill/>
        </p:spPr>
      </p:pic>
      <p:pic>
        <p:nvPicPr>
          <p:cNvPr id="2" name="Picture 2"/>
          <p:cNvPicPr>
            <a:picLocks noChangeAspect="1" noChangeArrowheads="1"/>
          </p:cNvPicPr>
          <p:nvPr/>
        </p:nvPicPr>
        <p:blipFill>
          <a:blip r:embed="rId4"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7" name="Picture 6" descr="http://cache4.asset-cache.net/xc/168810579.jpg?v=1&amp;c=IWSAsset&amp;k=2&amp;d=B53F616F4B95E553657D0C3C667B5B53EFC4ACEA5342EE44D6884ECFFB6CA007"/>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88253" y="2636912"/>
            <a:ext cx="1448243" cy="1296144"/>
          </a:xfrm>
          <a:prstGeom prst="rect">
            <a:avLst/>
          </a:prstGeom>
          <a:noFill/>
        </p:spPr>
      </p:pic>
      <p:sp>
        <p:nvSpPr>
          <p:cNvPr id="20" name="19 Rectángulo"/>
          <p:cNvSpPr/>
          <p:nvPr/>
        </p:nvSpPr>
        <p:spPr>
          <a:xfrm>
            <a:off x="0" y="1117193"/>
            <a:ext cx="9144000"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RECOMENDACIONES !</a:t>
            </a:r>
            <a:endParaRPr lang="es-ES" sz="6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20 CuadroTexto"/>
          <p:cNvSpPr txBox="1"/>
          <p:nvPr/>
        </p:nvSpPr>
        <p:spPr>
          <a:xfrm>
            <a:off x="794532" y="2278613"/>
            <a:ext cx="8349467" cy="646331"/>
          </a:xfrm>
          <a:prstGeom prst="rect">
            <a:avLst/>
          </a:prstGeom>
          <a:noFill/>
        </p:spPr>
        <p:txBody>
          <a:bodyPr wrap="square" rtlCol="0">
            <a:spAutoFit/>
          </a:bodyPr>
          <a:lstStyle/>
          <a:p>
            <a:pPr algn="just"/>
            <a:r>
              <a:rPr lang="es-MX" b="1" dirty="0" smtClean="0"/>
              <a:t>Antes de comprar cualquiera de nuestros sistemas, te recomendamos seguir los siguientes pasos:</a:t>
            </a:r>
          </a:p>
        </p:txBody>
      </p:sp>
      <p:sp>
        <p:nvSpPr>
          <p:cNvPr id="22" name="21 CuadroTexto"/>
          <p:cNvSpPr txBox="1"/>
          <p:nvPr/>
        </p:nvSpPr>
        <p:spPr>
          <a:xfrm>
            <a:off x="827584" y="3259430"/>
            <a:ext cx="8172400" cy="1477328"/>
          </a:xfrm>
          <a:prstGeom prst="rect">
            <a:avLst/>
          </a:prstGeom>
          <a:noFill/>
        </p:spPr>
        <p:txBody>
          <a:bodyPr wrap="square" rtlCol="0">
            <a:spAutoFit/>
          </a:bodyPr>
          <a:lstStyle/>
          <a:p>
            <a:pPr>
              <a:buBlip>
                <a:blip r:embed="rId7"/>
              </a:buBlip>
            </a:pPr>
            <a:r>
              <a:rPr lang="es-MX" sz="1600" b="1" dirty="0" smtClean="0">
                <a:solidFill>
                  <a:srgbClr val="FF0000"/>
                </a:solidFill>
              </a:rPr>
              <a:t> Leer detenidamente toda la información y características del software.</a:t>
            </a:r>
          </a:p>
          <a:p>
            <a:pPr>
              <a:buBlip>
                <a:blip r:embed="rId7"/>
              </a:buBlip>
            </a:pPr>
            <a:r>
              <a:rPr lang="es-MX" sz="1600" dirty="0" smtClean="0"/>
              <a:t> Ver cuidadosamente todos los videos demostrativos proporcionados.</a:t>
            </a:r>
          </a:p>
          <a:p>
            <a:pPr>
              <a:buBlip>
                <a:blip r:embed="rId7"/>
              </a:buBlip>
            </a:pPr>
            <a:r>
              <a:rPr lang="es-MX" sz="1600" dirty="0" smtClean="0"/>
              <a:t> Aclarar todas tus dudas con el departamento de ventas y de soporte.</a:t>
            </a:r>
          </a:p>
          <a:p>
            <a:endParaRPr lang="es-MX" sz="1000" dirty="0" smtClean="0"/>
          </a:p>
          <a:p>
            <a:r>
              <a:rPr lang="es-MX" sz="1600" b="1" dirty="0" smtClean="0"/>
              <a:t>Con esto podrás saber si el sistema se adapta a las necesidades de tu negocio y te asegurarás de realizar una buena compra.</a:t>
            </a:r>
            <a:endParaRPr lang="es-MX" sz="1200" b="1" dirty="0"/>
          </a:p>
        </p:txBody>
      </p:sp>
      <p:sp>
        <p:nvSpPr>
          <p:cNvPr id="12" name="11 CuadroTexto"/>
          <p:cNvSpPr txBox="1"/>
          <p:nvPr/>
        </p:nvSpPr>
        <p:spPr>
          <a:xfrm>
            <a:off x="1691680" y="190381"/>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14" name="13 Imagen" descr="logo.png"/>
          <p:cNvPicPr>
            <a:picLocks noChangeAspect="1"/>
          </p:cNvPicPr>
          <p:nvPr/>
        </p:nvPicPr>
        <p:blipFill>
          <a:blip r:embed="rId8" cstate="print"/>
          <a:stretch>
            <a:fillRect/>
          </a:stretch>
        </p:blipFill>
        <p:spPr>
          <a:xfrm>
            <a:off x="35496" y="-27384"/>
            <a:ext cx="1043608" cy="1047638"/>
          </a:xfrm>
          <a:prstGeom prst="rect">
            <a:avLst/>
          </a:prstGeom>
          <a:ln>
            <a:noFill/>
          </a:ln>
          <a:effectLst>
            <a:softEdge rad="112500"/>
          </a:effectLst>
        </p:spPr>
      </p:pic>
      <p:sp>
        <p:nvSpPr>
          <p:cNvPr id="16" name="15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2" name="Picture 2" descr="http://www.lu-koper.si/UserFiles/1080/Image/MP900399492%5b1%5d.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3836554" y="1052736"/>
            <a:ext cx="5305001" cy="5217627"/>
          </a:xfrm>
          <a:prstGeom prst="rect">
            <a:avLst/>
          </a:prstGeom>
          <a:noFill/>
        </p:spPr>
      </p:pic>
      <p:sp>
        <p:nvSpPr>
          <p:cNvPr id="13" name="12 Rectángulo"/>
          <p:cNvSpPr/>
          <p:nvPr/>
        </p:nvSpPr>
        <p:spPr>
          <a:xfrm>
            <a:off x="871444" y="1196752"/>
            <a:ext cx="7336367"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 Aún sigues haciendo tus cortes de caja manualmente?</a:t>
            </a:r>
            <a:endParaRPr lang="es-ES" sz="2400" b="1" dirty="0">
              <a:ln w="11430">
                <a:solidFill>
                  <a:schemeClr val="tx1"/>
                </a:solidFill>
              </a:ln>
              <a:effectLst>
                <a:glow rad="228600">
                  <a:schemeClr val="accent1">
                    <a:satMod val="175000"/>
                    <a:alpha val="40000"/>
                  </a:schemeClr>
                </a:glow>
              </a:effectLst>
            </a:endParaRPr>
          </a:p>
        </p:txBody>
      </p:sp>
      <p:sp>
        <p:nvSpPr>
          <p:cNvPr id="14" name="13 Rectángulo"/>
          <p:cNvSpPr/>
          <p:nvPr/>
        </p:nvSpPr>
        <p:spPr>
          <a:xfrm>
            <a:off x="871444" y="1700808"/>
            <a:ext cx="8280920"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 Tienes que sumar todas tus notas para saber cuánto vendiste y cuanto cobraste al día, a la semana o al mes?</a:t>
            </a:r>
          </a:p>
        </p:txBody>
      </p:sp>
      <p:sp>
        <p:nvSpPr>
          <p:cNvPr id="16" name="15 Rectángulo"/>
          <p:cNvSpPr/>
          <p:nvPr/>
        </p:nvSpPr>
        <p:spPr>
          <a:xfrm>
            <a:off x="871444" y="4077072"/>
            <a:ext cx="5057946"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 Sabes cuánto tiempo pierdes?</a:t>
            </a:r>
          </a:p>
        </p:txBody>
      </p:sp>
      <p:sp>
        <p:nvSpPr>
          <p:cNvPr id="23" name="22 Rectángulo"/>
          <p:cNvSpPr/>
          <p:nvPr/>
        </p:nvSpPr>
        <p:spPr>
          <a:xfrm>
            <a:off x="871444" y="3573016"/>
            <a:ext cx="6138066"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 Sabes cuánto dinero pierdes?</a:t>
            </a:r>
          </a:p>
        </p:txBody>
      </p:sp>
      <p:sp>
        <p:nvSpPr>
          <p:cNvPr id="24" name="23 Rectángulo"/>
          <p:cNvSpPr/>
          <p:nvPr/>
        </p:nvSpPr>
        <p:spPr>
          <a:xfrm>
            <a:off x="871444" y="4572340"/>
            <a:ext cx="5400600"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 Sabes cuanta mercancía pierdes?</a:t>
            </a:r>
          </a:p>
        </p:txBody>
      </p:sp>
      <p:sp>
        <p:nvSpPr>
          <p:cNvPr id="25" name="24 Rectángulo"/>
          <p:cNvSpPr/>
          <p:nvPr/>
        </p:nvSpPr>
        <p:spPr>
          <a:xfrm>
            <a:off x="871444" y="2564904"/>
            <a:ext cx="8272555"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Llevas el registro de notas en libreta o en Excel?</a:t>
            </a:r>
          </a:p>
        </p:txBody>
      </p:sp>
      <p:sp>
        <p:nvSpPr>
          <p:cNvPr id="26" name="25 Rectángulo"/>
          <p:cNvSpPr/>
          <p:nvPr/>
        </p:nvSpPr>
        <p:spPr>
          <a:xfrm>
            <a:off x="871444" y="3068960"/>
            <a:ext cx="8272555"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Sabes cuantos servicios entregan sin que te los reporten ?</a:t>
            </a:r>
          </a:p>
        </p:txBody>
      </p:sp>
      <p:pic>
        <p:nvPicPr>
          <p:cNvPr id="1026" name="Picture 2" descr="C:\BDKSistemas\Sistemas\BDKTint\bdktint.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49116" y="4992628"/>
            <a:ext cx="1659388" cy="1748740"/>
          </a:xfrm>
          <a:prstGeom prst="rect">
            <a:avLst/>
          </a:prstGeom>
          <a:noFill/>
        </p:spPr>
      </p:pic>
      <p:sp>
        <p:nvSpPr>
          <p:cNvPr id="20" name="19 Rectángulo"/>
          <p:cNvSpPr/>
          <p:nvPr/>
        </p:nvSpPr>
        <p:spPr>
          <a:xfrm>
            <a:off x="871444" y="5055567"/>
            <a:ext cx="6508868"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400" b="1" dirty="0" smtClean="0">
                <a:ln w="11430">
                  <a:solidFill>
                    <a:schemeClr val="tx1"/>
                  </a:solidFill>
                </a:ln>
                <a:effectLst>
                  <a:glow rad="228600">
                    <a:schemeClr val="accent1">
                      <a:satMod val="175000"/>
                      <a:alpha val="40000"/>
                    </a:schemeClr>
                  </a:glow>
                </a:effectLst>
              </a:rPr>
              <a:t> Sabes cuantas prendas tienes en tu negocio sin entregar, sin cobrar, sin procesar?</a:t>
            </a:r>
          </a:p>
        </p:txBody>
      </p:sp>
      <p:sp>
        <p:nvSpPr>
          <p:cNvPr id="21" name="20 CuadroTexto"/>
          <p:cNvSpPr txBox="1"/>
          <p:nvPr/>
        </p:nvSpPr>
        <p:spPr>
          <a:xfrm>
            <a:off x="1691680" y="190381"/>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22" name="21 Imagen" descr="logo.png"/>
          <p:cNvPicPr>
            <a:picLocks noChangeAspect="1"/>
          </p:cNvPicPr>
          <p:nvPr/>
        </p:nvPicPr>
        <p:blipFill>
          <a:blip r:embed="rId7" cstate="print"/>
          <a:stretch>
            <a:fillRect/>
          </a:stretch>
        </p:blipFill>
        <p:spPr>
          <a:xfrm>
            <a:off x="35496" y="-27384"/>
            <a:ext cx="1043608" cy="1047638"/>
          </a:xfrm>
          <a:prstGeom prst="rect">
            <a:avLst/>
          </a:prstGeom>
          <a:ln>
            <a:noFill/>
          </a:ln>
          <a:effectLst>
            <a:softEdge rad="112500"/>
          </a:effectLst>
        </p:spPr>
      </p:pic>
      <p:sp>
        <p:nvSpPr>
          <p:cNvPr id="27" name="26 CuadroTexto"/>
          <p:cNvSpPr txBox="1"/>
          <p:nvPr/>
        </p:nvSpPr>
        <p:spPr>
          <a:xfrm>
            <a:off x="1619672"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descr="http://www.easyfranquicia.es/images/web/users/Fotos_Galerie_et_Personnel_Franchiseur/higiensec/interior_franquicia_higiensec_easyfranchise.JPG"/>
          <p:cNvPicPr>
            <a:picLocks noChangeAspect="1" noChangeArrowheads="1"/>
          </p:cNvPicPr>
          <p:nvPr/>
        </p:nvPicPr>
        <p:blipFill>
          <a:blip r:embed="rId3" cstate="print"/>
          <a:srcRect/>
          <a:stretch>
            <a:fillRect/>
          </a:stretch>
        </p:blipFill>
        <p:spPr bwMode="auto">
          <a:xfrm>
            <a:off x="755577" y="3645024"/>
            <a:ext cx="3168351" cy="2664296"/>
          </a:xfrm>
          <a:prstGeom prst="rect">
            <a:avLst/>
          </a:prstGeom>
          <a:noFill/>
        </p:spPr>
      </p:pic>
      <p:pic>
        <p:nvPicPr>
          <p:cNvPr id="14" name="Picture 2" descr="http://www.extremadura.com/turismo/uploads/establecimientos/2517/detalleimages/desc_1586649881240068517.jpg"/>
          <p:cNvPicPr>
            <a:picLocks noChangeAspect="1" noChangeArrowheads="1"/>
          </p:cNvPicPr>
          <p:nvPr/>
        </p:nvPicPr>
        <p:blipFill>
          <a:blip r:embed="rId4" cstate="print"/>
          <a:srcRect/>
          <a:stretch>
            <a:fillRect/>
          </a:stretch>
        </p:blipFill>
        <p:spPr bwMode="auto">
          <a:xfrm>
            <a:off x="3878158" y="4354830"/>
            <a:ext cx="5265842" cy="1954490"/>
          </a:xfrm>
          <a:prstGeom prst="rect">
            <a:avLst/>
          </a:prstGeom>
          <a:noFill/>
        </p:spPr>
      </p:pic>
      <p:pic>
        <p:nvPicPr>
          <p:cNvPr id="21" name="Picture 9" descr="http://www.enagas.gob.ve/imagenes/utilidad/g-lavanderias.png"/>
          <p:cNvPicPr>
            <a:picLocks noChangeAspect="1" noChangeArrowheads="1"/>
          </p:cNvPicPr>
          <p:nvPr/>
        </p:nvPicPr>
        <p:blipFill>
          <a:blip r:embed="rId5" cstate="print"/>
          <a:srcRect/>
          <a:stretch>
            <a:fillRect/>
          </a:stretch>
        </p:blipFill>
        <p:spPr bwMode="auto">
          <a:xfrm>
            <a:off x="3883761" y="1052736"/>
            <a:ext cx="5267325" cy="3301351"/>
          </a:xfrm>
          <a:prstGeom prst="rect">
            <a:avLst/>
          </a:prstGeom>
          <a:noFill/>
        </p:spPr>
      </p:pic>
      <p:pic>
        <p:nvPicPr>
          <p:cNvPr id="17" name="Picture 7"/>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83568" y="949906"/>
            <a:ext cx="2875820" cy="2808312"/>
          </a:xfrm>
          <a:prstGeom prst="rect">
            <a:avLst/>
          </a:prstGeom>
          <a:noFill/>
          <a:ln w="9525">
            <a:noFill/>
            <a:miter lim="800000"/>
            <a:headEnd/>
            <a:tailEnd/>
          </a:ln>
        </p:spPr>
      </p:pic>
      <p:pic>
        <p:nvPicPr>
          <p:cNvPr id="2" name="Picture 2"/>
          <p:cNvPicPr>
            <a:picLocks noChangeAspect="1" noChangeArrowheads="1"/>
          </p:cNvPicPr>
          <p:nvPr/>
        </p:nvPicPr>
        <p:blipFill>
          <a:blip r:embed="rId7"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9" name="8 Rectángulo"/>
          <p:cNvSpPr/>
          <p:nvPr/>
        </p:nvSpPr>
        <p:spPr>
          <a:xfrm>
            <a:off x="0" y="607994"/>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Ideal para :</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20" name="Picture 5" descr="D:\BDKSistemas\Productos\cajaTint1.png"/>
          <p:cNvPicPr>
            <a:picLocks noChangeAspect="1" noChangeArrowheads="1"/>
          </p:cNvPicPr>
          <p:nvPr/>
        </p:nvPicPr>
        <p:blipFill>
          <a:blip r:embed="rId9" cstate="print"/>
          <a:srcRect/>
          <a:stretch>
            <a:fillRect/>
          </a:stretch>
        </p:blipFill>
        <p:spPr bwMode="auto">
          <a:xfrm>
            <a:off x="7703840" y="5188249"/>
            <a:ext cx="1440160" cy="1669751"/>
          </a:xfrm>
          <a:prstGeom prst="rect">
            <a:avLst/>
          </a:prstGeom>
          <a:noFill/>
        </p:spPr>
      </p:pic>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23" name="22 Imagen" descr="logo.png"/>
          <p:cNvPicPr>
            <a:picLocks noChangeAspect="1"/>
          </p:cNvPicPr>
          <p:nvPr/>
        </p:nvPicPr>
        <p:blipFill>
          <a:blip r:embed="rId10" cstate="print"/>
          <a:stretch>
            <a:fillRect/>
          </a:stretch>
        </p:blipFill>
        <p:spPr>
          <a:xfrm>
            <a:off x="35496" y="-27384"/>
            <a:ext cx="1043608" cy="1047638"/>
          </a:xfrm>
          <a:prstGeom prst="rect">
            <a:avLst/>
          </a:prstGeom>
          <a:ln>
            <a:noFill/>
          </a:ln>
          <a:effectLst>
            <a:softEdge rad="112500"/>
          </a:effectLst>
        </p:spPr>
      </p:pic>
      <p:sp>
        <p:nvSpPr>
          <p:cNvPr id="24" name="23 CuadroTexto"/>
          <p:cNvSpPr txBox="1"/>
          <p:nvPr/>
        </p:nvSpPr>
        <p:spPr>
          <a:xfrm>
            <a:off x="1835696"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descr="http://www.nerja.com/c/12-category/lavanderia-nerj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60232" y="4807426"/>
            <a:ext cx="2880320" cy="1440160"/>
          </a:xfrm>
          <a:prstGeom prst="rect">
            <a:avLst/>
          </a:prstGeom>
          <a:noFill/>
        </p:spPr>
      </p:pic>
      <p:pic>
        <p:nvPicPr>
          <p:cNvPr id="13"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40457" y="1052735"/>
            <a:ext cx="6395839" cy="5212975"/>
          </a:xfrm>
          <a:prstGeom prst="rect">
            <a:avLst/>
          </a:prstGeom>
          <a:noFill/>
          <a:ln w="9525">
            <a:noFill/>
            <a:miter lim="800000"/>
            <a:headEnd/>
            <a:tailEnd/>
          </a:ln>
        </p:spPr>
      </p:pic>
      <p:pic>
        <p:nvPicPr>
          <p:cNvPr id="2" name="Picture 2"/>
          <p:cNvPicPr>
            <a:picLocks noChangeAspect="1" noChangeArrowheads="1"/>
          </p:cNvPicPr>
          <p:nvPr/>
        </p:nvPicPr>
        <p:blipFill>
          <a:blip r:embed="rId5"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9" name="8 Rectángulo"/>
          <p:cNvSpPr/>
          <p:nvPr/>
        </p:nvSpPr>
        <p:spPr>
          <a:xfrm>
            <a:off x="0" y="607994"/>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Principales características: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11" name="Picture 3"/>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524328" y="1772816"/>
            <a:ext cx="1507687" cy="908720"/>
          </a:xfrm>
          <a:prstGeom prst="rect">
            <a:avLst/>
          </a:prstGeom>
          <a:noFill/>
          <a:ln w="9525">
            <a:noFill/>
            <a:miter lim="800000"/>
            <a:headEnd/>
            <a:tailEnd/>
          </a:ln>
        </p:spPr>
      </p:pic>
      <p:sp>
        <p:nvSpPr>
          <p:cNvPr id="12" name="11 CuadroTexto"/>
          <p:cNvSpPr txBox="1"/>
          <p:nvPr/>
        </p:nvSpPr>
        <p:spPr>
          <a:xfrm>
            <a:off x="3923928" y="1124744"/>
            <a:ext cx="5184576" cy="52322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gency FB" pitchFamily="34" charset="0"/>
              </a:rPr>
              <a:t>Facturación electrónica</a:t>
            </a:r>
          </a:p>
        </p:txBody>
      </p:sp>
      <p:sp>
        <p:nvSpPr>
          <p:cNvPr id="14" name="13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17" name="16 Imagen" descr="logo.png"/>
          <p:cNvPicPr>
            <a:picLocks noChangeAspect="1"/>
          </p:cNvPicPr>
          <p:nvPr/>
        </p:nvPicPr>
        <p:blipFill>
          <a:blip r:embed="rId8" cstate="print"/>
          <a:stretch>
            <a:fillRect/>
          </a:stretch>
        </p:blipFill>
        <p:spPr>
          <a:xfrm>
            <a:off x="35496" y="-27384"/>
            <a:ext cx="1043608" cy="1047638"/>
          </a:xfrm>
          <a:prstGeom prst="rect">
            <a:avLst/>
          </a:prstGeom>
          <a:ln>
            <a:noFill/>
          </a:ln>
          <a:effectLst>
            <a:softEdge rad="112500"/>
          </a:effectLst>
        </p:spPr>
      </p:pic>
      <p:sp>
        <p:nvSpPr>
          <p:cNvPr id="20" name="19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10" descr="http://www.nerja.com/c/12-category/lavanderia-nerj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64088" y="4077072"/>
            <a:ext cx="4464496" cy="2232248"/>
          </a:xfrm>
          <a:prstGeom prst="rect">
            <a:avLst/>
          </a:prstGeom>
          <a:noFill/>
        </p:spPr>
      </p:pic>
      <p:pic>
        <p:nvPicPr>
          <p:cNvPr id="2" name="Picture 2"/>
          <p:cNvPicPr>
            <a:picLocks noChangeAspect="1" noChangeArrowheads="1"/>
          </p:cNvPicPr>
          <p:nvPr/>
        </p:nvPicPr>
        <p:blipFill>
          <a:blip r:embed="rId4"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9" name="8 Rectángulo"/>
          <p:cNvSpPr/>
          <p:nvPr/>
        </p:nvSpPr>
        <p:spPr>
          <a:xfrm>
            <a:off x="0" y="607994"/>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Proceso :</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14" name="13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16" name="Picture 9" descr="http://www.cnnexpansion.com/media/2012/12/24/tintoreria.jpg"/>
          <p:cNvPicPr>
            <a:picLocks noChangeAspect="1" noChangeArrowheads="1"/>
          </p:cNvPicPr>
          <p:nvPr/>
        </p:nvPicPr>
        <p:blipFill>
          <a:blip r:embed="rId6" cstate="print"/>
          <a:srcRect/>
          <a:stretch>
            <a:fillRect/>
          </a:stretch>
        </p:blipFill>
        <p:spPr bwMode="auto">
          <a:xfrm>
            <a:off x="1547664" y="1124744"/>
            <a:ext cx="1584176" cy="9496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Picture 2" descr="C:\Users\TECSYS\AppData\Local\Temp\IMPSMP340.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403648" y="2996952"/>
            <a:ext cx="869896" cy="864096"/>
          </a:xfrm>
          <a:prstGeom prst="rect">
            <a:avLst/>
          </a:prstGeom>
          <a:noFill/>
        </p:spPr>
      </p:pic>
      <p:pic>
        <p:nvPicPr>
          <p:cNvPr id="20" name="Picture 7" descr="http://www.mexicanbusinessweb.mx/wp-content/uploads/2012/12/lavanderia.jpg"/>
          <p:cNvPicPr>
            <a:picLocks noChangeAspect="1" noChangeArrowheads="1"/>
          </p:cNvPicPr>
          <p:nvPr/>
        </p:nvPicPr>
        <p:blipFill>
          <a:blip r:embed="rId8" cstate="print"/>
          <a:srcRect/>
          <a:stretch>
            <a:fillRect/>
          </a:stretch>
        </p:blipFill>
        <p:spPr bwMode="auto">
          <a:xfrm>
            <a:off x="1475656" y="4200875"/>
            <a:ext cx="1440160" cy="8843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Picture 4" descr="http://upload.wikimedia.org/wikipedia/commons/thumb/9/93/Dry_clean_rack.jpg/250px-Dry_clean_rack.jpg"/>
          <p:cNvPicPr>
            <a:picLocks noChangeAspect="1" noChangeArrowheads="1"/>
          </p:cNvPicPr>
          <p:nvPr/>
        </p:nvPicPr>
        <p:blipFill>
          <a:blip r:embed="rId9" cstate="print"/>
          <a:srcRect/>
          <a:stretch>
            <a:fillRect/>
          </a:stretch>
        </p:blipFill>
        <p:spPr bwMode="auto">
          <a:xfrm>
            <a:off x="4140383" y="3378594"/>
            <a:ext cx="2015793" cy="1346550"/>
          </a:xfrm>
          <a:prstGeom prst="rect">
            <a:avLst/>
          </a:prstGeom>
          <a:noFill/>
        </p:spPr>
      </p:pic>
      <p:pic>
        <p:nvPicPr>
          <p:cNvPr id="22" name="Picture 2" descr="D:\BDKSistemas\Sistemas\BDKTint\Caracteristicas\CarT18.pn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067944" y="1052736"/>
            <a:ext cx="844458" cy="864096"/>
          </a:xfrm>
          <a:prstGeom prst="rect">
            <a:avLst/>
          </a:prstGeom>
          <a:noFill/>
        </p:spPr>
      </p:pic>
      <p:pic>
        <p:nvPicPr>
          <p:cNvPr id="23" name="Picture 6" descr="http://mspas.gob.gt/salud/web/images/COMUNICACION/10sanjuanministro.jpg"/>
          <p:cNvPicPr>
            <a:picLocks noChangeAspect="1" noChangeArrowheads="1"/>
          </p:cNvPicPr>
          <p:nvPr/>
        </p:nvPicPr>
        <p:blipFill>
          <a:blip r:embed="rId11" cstate="print"/>
          <a:srcRect/>
          <a:stretch>
            <a:fillRect/>
          </a:stretch>
        </p:blipFill>
        <p:spPr bwMode="auto">
          <a:xfrm>
            <a:off x="3851920" y="4941168"/>
            <a:ext cx="1359443" cy="1152128"/>
          </a:xfrm>
          <a:prstGeom prst="rect">
            <a:avLst/>
          </a:prstGeom>
          <a:noFill/>
        </p:spPr>
      </p:pic>
      <p:pic>
        <p:nvPicPr>
          <p:cNvPr id="24" name="Picture 3" descr="D:\Sistemas\BDKGYMv2\Graficos\RegistroInrgesos.bmp"/>
          <p:cNvPicPr>
            <a:picLocks noChangeAspect="1" noChangeArrowheads="1"/>
          </p:cNvPicPr>
          <p:nvPr/>
        </p:nvPicPr>
        <p:blipFill>
          <a:blip r:embed="rId12" cstate="print"/>
          <a:srcRect/>
          <a:stretch>
            <a:fillRect/>
          </a:stretch>
        </p:blipFill>
        <p:spPr bwMode="auto">
          <a:xfrm>
            <a:off x="7183927" y="1700808"/>
            <a:ext cx="1276505" cy="936104"/>
          </a:xfrm>
          <a:prstGeom prst="rect">
            <a:avLst/>
          </a:prstGeom>
          <a:noFill/>
        </p:spPr>
      </p:pic>
      <p:sp>
        <p:nvSpPr>
          <p:cNvPr id="25" name="24 Elipse"/>
          <p:cNvSpPr/>
          <p:nvPr/>
        </p:nvSpPr>
        <p:spPr>
          <a:xfrm>
            <a:off x="847223" y="1412840"/>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1</a:t>
            </a:r>
            <a:endParaRPr lang="es-MX" sz="2800" dirty="0"/>
          </a:p>
        </p:txBody>
      </p:sp>
      <p:sp>
        <p:nvSpPr>
          <p:cNvPr id="26" name="25 CuadroTexto"/>
          <p:cNvSpPr txBox="1"/>
          <p:nvPr/>
        </p:nvSpPr>
        <p:spPr>
          <a:xfrm>
            <a:off x="899592" y="2060848"/>
            <a:ext cx="2232248" cy="646331"/>
          </a:xfrm>
          <a:prstGeom prst="rect">
            <a:avLst/>
          </a:prstGeom>
          <a:noFill/>
        </p:spPr>
        <p:txBody>
          <a:bodyPr wrap="square" rtlCol="0">
            <a:spAutoFit/>
          </a:bodyPr>
          <a:lstStyle/>
          <a:p>
            <a:r>
              <a:rPr lang="es-MX" sz="1200" dirty="0" smtClean="0"/>
              <a:t>Reciba las prendas de sus clientes y regístrelas en el sistema.</a:t>
            </a:r>
            <a:endParaRPr lang="es-MX" sz="1200" dirty="0"/>
          </a:p>
        </p:txBody>
      </p:sp>
      <p:sp>
        <p:nvSpPr>
          <p:cNvPr id="27" name="26 Elipse"/>
          <p:cNvSpPr/>
          <p:nvPr/>
        </p:nvSpPr>
        <p:spPr>
          <a:xfrm>
            <a:off x="847223" y="2996952"/>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2</a:t>
            </a:r>
            <a:endParaRPr lang="es-MX" sz="2800" dirty="0"/>
          </a:p>
        </p:txBody>
      </p:sp>
      <p:sp>
        <p:nvSpPr>
          <p:cNvPr id="28" name="27 CuadroTexto"/>
          <p:cNvSpPr txBox="1"/>
          <p:nvPr/>
        </p:nvSpPr>
        <p:spPr>
          <a:xfrm>
            <a:off x="2051720" y="3573016"/>
            <a:ext cx="1944215" cy="461665"/>
          </a:xfrm>
          <a:prstGeom prst="rect">
            <a:avLst/>
          </a:prstGeom>
          <a:noFill/>
        </p:spPr>
        <p:txBody>
          <a:bodyPr wrap="square" rtlCol="0">
            <a:spAutoFit/>
          </a:bodyPr>
          <a:lstStyle/>
          <a:p>
            <a:r>
              <a:rPr lang="es-MX" sz="1200" dirty="0" smtClean="0"/>
              <a:t>Imprima su nota y la copia del cliente.</a:t>
            </a:r>
            <a:endParaRPr lang="es-MX" sz="1200" dirty="0"/>
          </a:p>
        </p:txBody>
      </p:sp>
      <p:sp>
        <p:nvSpPr>
          <p:cNvPr id="29" name="28 Elipse"/>
          <p:cNvSpPr/>
          <p:nvPr/>
        </p:nvSpPr>
        <p:spPr>
          <a:xfrm>
            <a:off x="847223" y="4221152"/>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3</a:t>
            </a:r>
            <a:endParaRPr lang="es-MX" sz="2800" dirty="0"/>
          </a:p>
        </p:txBody>
      </p:sp>
      <p:sp>
        <p:nvSpPr>
          <p:cNvPr id="30" name="29 CuadroTexto"/>
          <p:cNvSpPr txBox="1"/>
          <p:nvPr/>
        </p:nvSpPr>
        <p:spPr>
          <a:xfrm>
            <a:off x="971601" y="5158933"/>
            <a:ext cx="2088231" cy="646331"/>
          </a:xfrm>
          <a:prstGeom prst="rect">
            <a:avLst/>
          </a:prstGeom>
          <a:noFill/>
        </p:spPr>
        <p:txBody>
          <a:bodyPr wrap="square" rtlCol="0">
            <a:spAutoFit/>
          </a:bodyPr>
          <a:lstStyle/>
          <a:p>
            <a:pPr algn="ctr"/>
            <a:r>
              <a:rPr lang="es-MX" sz="1200" dirty="0" smtClean="0"/>
              <a:t>Asigne los servicios a sus empleados e imprima sus etiquetas.</a:t>
            </a:r>
            <a:endParaRPr lang="es-MX" sz="1200" dirty="0"/>
          </a:p>
        </p:txBody>
      </p:sp>
      <p:sp>
        <p:nvSpPr>
          <p:cNvPr id="31" name="30 Elipse"/>
          <p:cNvSpPr/>
          <p:nvPr/>
        </p:nvSpPr>
        <p:spPr>
          <a:xfrm>
            <a:off x="3439511" y="1196752"/>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4</a:t>
            </a:r>
            <a:endParaRPr lang="es-MX" sz="2800" dirty="0"/>
          </a:p>
        </p:txBody>
      </p:sp>
      <p:sp>
        <p:nvSpPr>
          <p:cNvPr id="32" name="31 CuadroTexto"/>
          <p:cNvSpPr txBox="1"/>
          <p:nvPr/>
        </p:nvSpPr>
        <p:spPr>
          <a:xfrm>
            <a:off x="3563888" y="1844824"/>
            <a:ext cx="2232248" cy="646331"/>
          </a:xfrm>
          <a:prstGeom prst="rect">
            <a:avLst/>
          </a:prstGeom>
          <a:noFill/>
        </p:spPr>
        <p:txBody>
          <a:bodyPr wrap="square" rtlCol="0">
            <a:spAutoFit/>
          </a:bodyPr>
          <a:lstStyle/>
          <a:p>
            <a:pPr algn="ctr"/>
            <a:r>
              <a:rPr lang="es-MX" sz="1200" dirty="0" smtClean="0"/>
              <a:t>Al terminar algún servicio el sistema manda un correo automáticamente a su cliente.</a:t>
            </a:r>
            <a:endParaRPr lang="es-MX" sz="1200" dirty="0"/>
          </a:p>
        </p:txBody>
      </p:sp>
      <p:sp>
        <p:nvSpPr>
          <p:cNvPr id="33" name="32 Elipse"/>
          <p:cNvSpPr/>
          <p:nvPr/>
        </p:nvSpPr>
        <p:spPr>
          <a:xfrm>
            <a:off x="3439511" y="2596262"/>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5</a:t>
            </a:r>
            <a:endParaRPr lang="es-MX" sz="2800" dirty="0"/>
          </a:p>
        </p:txBody>
      </p:sp>
      <p:sp>
        <p:nvSpPr>
          <p:cNvPr id="34" name="33 CuadroTexto"/>
          <p:cNvSpPr txBox="1"/>
          <p:nvPr/>
        </p:nvSpPr>
        <p:spPr>
          <a:xfrm>
            <a:off x="4015575" y="2525995"/>
            <a:ext cx="2520280" cy="830997"/>
          </a:xfrm>
          <a:prstGeom prst="rect">
            <a:avLst/>
          </a:prstGeom>
          <a:noFill/>
        </p:spPr>
        <p:txBody>
          <a:bodyPr wrap="square" rtlCol="0">
            <a:spAutoFit/>
          </a:bodyPr>
          <a:lstStyle/>
          <a:p>
            <a:r>
              <a:rPr lang="es-MX" sz="1200" b="1" dirty="0" smtClean="0"/>
              <a:t>MANTENGA SU ALMACÉN AL DÍA</a:t>
            </a:r>
          </a:p>
          <a:p>
            <a:r>
              <a:rPr lang="es-MX" sz="1200" dirty="0" smtClean="0"/>
              <a:t>En el sistema puede saber todos sus servicios por entregar, pagados o pendientes de pago.</a:t>
            </a:r>
          </a:p>
        </p:txBody>
      </p:sp>
      <p:sp>
        <p:nvSpPr>
          <p:cNvPr id="35" name="34 Elipse"/>
          <p:cNvSpPr/>
          <p:nvPr/>
        </p:nvSpPr>
        <p:spPr>
          <a:xfrm>
            <a:off x="3203848" y="4797152"/>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6</a:t>
            </a:r>
            <a:endParaRPr lang="es-MX" sz="2800" dirty="0"/>
          </a:p>
        </p:txBody>
      </p:sp>
      <p:sp>
        <p:nvSpPr>
          <p:cNvPr id="36" name="35 CuadroTexto"/>
          <p:cNvSpPr txBox="1"/>
          <p:nvPr/>
        </p:nvSpPr>
        <p:spPr>
          <a:xfrm>
            <a:off x="5220072" y="5445224"/>
            <a:ext cx="1872208" cy="646331"/>
          </a:xfrm>
          <a:prstGeom prst="rect">
            <a:avLst/>
          </a:prstGeom>
          <a:noFill/>
        </p:spPr>
        <p:txBody>
          <a:bodyPr wrap="square" rtlCol="0">
            <a:spAutoFit/>
          </a:bodyPr>
          <a:lstStyle/>
          <a:p>
            <a:r>
              <a:rPr lang="es-MX" sz="1200" dirty="0" smtClean="0"/>
              <a:t>Entregue sus prendas a sus clientes, cobre si hay adeudos pendientes.</a:t>
            </a:r>
          </a:p>
        </p:txBody>
      </p:sp>
      <p:sp>
        <p:nvSpPr>
          <p:cNvPr id="37" name="36 Elipse"/>
          <p:cNvSpPr/>
          <p:nvPr/>
        </p:nvSpPr>
        <p:spPr>
          <a:xfrm>
            <a:off x="5995287" y="1196752"/>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7</a:t>
            </a:r>
            <a:endParaRPr lang="es-MX" sz="2800" dirty="0"/>
          </a:p>
        </p:txBody>
      </p:sp>
      <p:sp>
        <p:nvSpPr>
          <p:cNvPr id="38" name="37 CuadroTexto"/>
          <p:cNvSpPr txBox="1"/>
          <p:nvPr/>
        </p:nvSpPr>
        <p:spPr>
          <a:xfrm>
            <a:off x="6571351" y="1198493"/>
            <a:ext cx="2520280" cy="461665"/>
          </a:xfrm>
          <a:prstGeom prst="rect">
            <a:avLst/>
          </a:prstGeom>
          <a:noFill/>
        </p:spPr>
        <p:txBody>
          <a:bodyPr wrap="square" rtlCol="0">
            <a:spAutoFit/>
          </a:bodyPr>
          <a:lstStyle/>
          <a:p>
            <a:r>
              <a:rPr lang="es-MX" sz="1200" dirty="0" smtClean="0"/>
              <a:t>Realice su CORTE DEL DIA y recíbalo automáticamente en su correo.</a:t>
            </a:r>
          </a:p>
        </p:txBody>
      </p:sp>
      <p:pic>
        <p:nvPicPr>
          <p:cNvPr id="39" name="Picture 9" descr="http://media.lavozdegalicia.es/default/2011/01/22/0012_201101H22C8F9/Foto/H22C8F9.jpg"/>
          <p:cNvPicPr>
            <a:picLocks noChangeAspect="1" noChangeArrowheads="1"/>
          </p:cNvPicPr>
          <p:nvPr/>
        </p:nvPicPr>
        <p:blipFill>
          <a:blip r:embed="rId13" cstate="print"/>
          <a:srcRect/>
          <a:stretch>
            <a:fillRect/>
          </a:stretch>
        </p:blipFill>
        <p:spPr bwMode="auto">
          <a:xfrm>
            <a:off x="7092280" y="2708921"/>
            <a:ext cx="1080120" cy="738310"/>
          </a:xfrm>
          <a:prstGeom prst="rect">
            <a:avLst/>
          </a:prstGeom>
          <a:noFill/>
        </p:spPr>
      </p:pic>
      <p:sp>
        <p:nvSpPr>
          <p:cNvPr id="40" name="39 Elipse"/>
          <p:cNvSpPr/>
          <p:nvPr/>
        </p:nvSpPr>
        <p:spPr>
          <a:xfrm>
            <a:off x="6444208" y="2707179"/>
            <a:ext cx="576064" cy="576000"/>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s-MX" sz="2800" dirty="0" smtClean="0"/>
              <a:t>8</a:t>
            </a:r>
            <a:endParaRPr lang="es-MX" sz="2800" dirty="0"/>
          </a:p>
        </p:txBody>
      </p:sp>
      <p:sp>
        <p:nvSpPr>
          <p:cNvPr id="41" name="40 CuadroTexto"/>
          <p:cNvSpPr txBox="1"/>
          <p:nvPr/>
        </p:nvSpPr>
        <p:spPr>
          <a:xfrm>
            <a:off x="6984776" y="3430741"/>
            <a:ext cx="2123728" cy="646331"/>
          </a:xfrm>
          <a:prstGeom prst="rect">
            <a:avLst/>
          </a:prstGeom>
          <a:noFill/>
        </p:spPr>
        <p:txBody>
          <a:bodyPr wrap="square" rtlCol="0">
            <a:spAutoFit/>
          </a:bodyPr>
          <a:lstStyle/>
          <a:p>
            <a:r>
              <a:rPr lang="es-MX" sz="1200" dirty="0" smtClean="0"/>
              <a:t>Usted puede saber la carga de trabajo de sus empleados en todo momento.</a:t>
            </a:r>
          </a:p>
        </p:txBody>
      </p:sp>
      <p:pic>
        <p:nvPicPr>
          <p:cNvPr id="42" name="Picture 5" descr="D:\BDKSistemas\Productos\cajaTint1.png"/>
          <p:cNvPicPr>
            <a:picLocks noChangeAspect="1" noChangeArrowheads="1"/>
          </p:cNvPicPr>
          <p:nvPr/>
        </p:nvPicPr>
        <p:blipFill>
          <a:blip r:embed="rId14" cstate="print"/>
          <a:srcRect/>
          <a:stretch>
            <a:fillRect/>
          </a:stretch>
        </p:blipFill>
        <p:spPr bwMode="auto">
          <a:xfrm>
            <a:off x="7703840" y="5188249"/>
            <a:ext cx="1440160" cy="1669751"/>
          </a:xfrm>
          <a:prstGeom prst="rect">
            <a:avLst/>
          </a:prstGeom>
          <a:noFill/>
        </p:spPr>
      </p:pic>
      <p:pic>
        <p:nvPicPr>
          <p:cNvPr id="44" name="43 Imagen" descr="logo.png"/>
          <p:cNvPicPr>
            <a:picLocks noChangeAspect="1"/>
          </p:cNvPicPr>
          <p:nvPr/>
        </p:nvPicPr>
        <p:blipFill>
          <a:blip r:embed="rId15" cstate="print"/>
          <a:stretch>
            <a:fillRect/>
          </a:stretch>
        </p:blipFill>
        <p:spPr>
          <a:xfrm>
            <a:off x="35496" y="-27384"/>
            <a:ext cx="1043608" cy="1047638"/>
          </a:xfrm>
          <a:prstGeom prst="rect">
            <a:avLst/>
          </a:prstGeom>
          <a:ln>
            <a:noFill/>
          </a:ln>
          <a:effectLst>
            <a:softEdge rad="112500"/>
          </a:effectLst>
        </p:spPr>
      </p:pic>
      <p:sp>
        <p:nvSpPr>
          <p:cNvPr id="45" name="44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02" name="Picture 10" descr="http://www.nerja.com/c/12-category/lavanderia-nerj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066084" y="3928070"/>
            <a:ext cx="4762500" cy="2381250"/>
          </a:xfrm>
          <a:prstGeom prst="rect">
            <a:avLst/>
          </a:prstGeom>
          <a:noFill/>
        </p:spPr>
      </p:pic>
      <p:pic>
        <p:nvPicPr>
          <p:cNvPr id="2" name="Picture 2"/>
          <p:cNvPicPr>
            <a:picLocks noChangeAspect="1" noChangeArrowheads="1"/>
          </p:cNvPicPr>
          <p:nvPr/>
        </p:nvPicPr>
        <p:blipFill>
          <a:blip r:embed="rId4" cstate="print"/>
          <a:srcRect/>
          <a:stretch>
            <a:fillRect/>
          </a:stretch>
        </p:blipFill>
        <p:spPr bwMode="auto">
          <a:xfrm>
            <a:off x="-8572" y="1052736"/>
            <a:ext cx="800100" cy="5256584"/>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9" name="8 Rectángulo"/>
          <p:cNvSpPr/>
          <p:nvPr/>
        </p:nvSpPr>
        <p:spPr>
          <a:xfrm>
            <a:off x="0" y="607994"/>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Punto de Venta:</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5122" name="Picture 2" descr="http://www.sient.com.mx/images/puntodeventa.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372200" y="1412776"/>
            <a:ext cx="2736304" cy="2736304"/>
          </a:xfrm>
          <a:prstGeom prst="rect">
            <a:avLst/>
          </a:prstGeom>
          <a:noFill/>
        </p:spPr>
      </p:pic>
      <p:sp>
        <p:nvSpPr>
          <p:cNvPr id="10" name="9 CuadroTexto"/>
          <p:cNvSpPr txBox="1"/>
          <p:nvPr/>
        </p:nvSpPr>
        <p:spPr>
          <a:xfrm>
            <a:off x="792088" y="1085835"/>
            <a:ext cx="8351912" cy="646331"/>
          </a:xfrm>
          <a:prstGeom prst="rect">
            <a:avLst/>
          </a:prstGeom>
          <a:noFill/>
        </p:spPr>
        <p:txBody>
          <a:bodyPr wrap="square" rtlCol="0">
            <a:spAutoFit/>
          </a:bodyPr>
          <a:lstStyle/>
          <a:p>
            <a:pPr algn="just"/>
            <a:r>
              <a:rPr lang="es-MX" sz="1200" dirty="0" smtClean="0">
                <a:latin typeface="Arial" pitchFamily="34" charset="0"/>
                <a:cs typeface="Arial" pitchFamily="34" charset="0"/>
              </a:rPr>
              <a:t>Además de los beneficios que le brinda </a:t>
            </a:r>
            <a:r>
              <a:rPr lang="es-MX" sz="1200" b="1" dirty="0" smtClean="0">
                <a:latin typeface="Arial" pitchFamily="34" charset="0"/>
                <a:cs typeface="Arial" pitchFamily="34" charset="0"/>
              </a:rPr>
              <a:t>BDKTINT</a:t>
            </a:r>
            <a:r>
              <a:rPr lang="es-MX" sz="1200" dirty="0" smtClean="0">
                <a:latin typeface="Arial" pitchFamily="34" charset="0"/>
                <a:cs typeface="Arial" pitchFamily="34" charset="0"/>
              </a:rPr>
              <a:t> en el control de servicios, el software es nativamente un PUNTO DE VENTA, en el que podrá llevar control y registro de cada una de sus ventas de productos como ganchos, bolsas, productos de limpieza, etc.</a:t>
            </a:r>
          </a:p>
        </p:txBody>
      </p:sp>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pic>
        <p:nvPicPr>
          <p:cNvPr id="66562" name="Picture 2" descr="http://i01.i.aliimg.com/photo/v0/112491141/Powder_Laundry_detergent_Household_goods_.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55576" y="1412776"/>
            <a:ext cx="5544616" cy="3188155"/>
          </a:xfrm>
          <a:prstGeom prst="rect">
            <a:avLst/>
          </a:prstGeom>
          <a:noFill/>
        </p:spPr>
      </p:pic>
      <p:pic>
        <p:nvPicPr>
          <p:cNvPr id="66564" name="Picture 4" descr="http://4.bp.blogspot.com/_lSHUa2oh3lU/TE9_Hy3HNnI/AAAAAAAACEw/YO1FwWmNXs4/s1600/hangers.gif"/>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187624" y="3933056"/>
            <a:ext cx="2592288" cy="2592288"/>
          </a:xfrm>
          <a:prstGeom prst="rect">
            <a:avLst/>
          </a:prstGeom>
          <a:noFill/>
        </p:spPr>
      </p:pic>
      <p:pic>
        <p:nvPicPr>
          <p:cNvPr id="66566" name="Picture 6" descr="http://www.jymvcorp.com/images/ganchos.jpg"/>
          <p:cNvPicPr>
            <a:picLocks noChangeAspect="1" noChangeArrowheads="1"/>
          </p:cNvPicPr>
          <p:nvPr/>
        </p:nvPicPr>
        <p:blipFill>
          <a:blip r:embed="rId9" cstate="print"/>
          <a:srcRect/>
          <a:stretch>
            <a:fillRect/>
          </a:stretch>
        </p:blipFill>
        <p:spPr bwMode="auto">
          <a:xfrm>
            <a:off x="3851920" y="4365104"/>
            <a:ext cx="1666875" cy="1666875"/>
          </a:xfrm>
          <a:prstGeom prst="rect">
            <a:avLst/>
          </a:prstGeom>
          <a:noFill/>
        </p:spPr>
      </p:pic>
      <p:pic>
        <p:nvPicPr>
          <p:cNvPr id="16" name="15 Imagen" descr="logo.png"/>
          <p:cNvPicPr>
            <a:picLocks noChangeAspect="1"/>
          </p:cNvPicPr>
          <p:nvPr/>
        </p:nvPicPr>
        <p:blipFill>
          <a:blip r:embed="rId10" cstate="print"/>
          <a:stretch>
            <a:fillRect/>
          </a:stretch>
        </p:blipFill>
        <p:spPr>
          <a:xfrm>
            <a:off x="35496" y="-27384"/>
            <a:ext cx="1043608" cy="1047638"/>
          </a:xfrm>
          <a:prstGeom prst="rect">
            <a:avLst/>
          </a:prstGeom>
          <a:ln>
            <a:noFill/>
          </a:ln>
          <a:effectLst>
            <a:softEdge rad="112500"/>
          </a:effectLst>
        </p:spPr>
      </p:pic>
      <p:sp>
        <p:nvSpPr>
          <p:cNvPr id="17" name="16 CuadroTexto"/>
          <p:cNvSpPr txBox="1"/>
          <p:nvPr/>
        </p:nvSpPr>
        <p:spPr>
          <a:xfrm>
            <a:off x="2123728" y="6396335"/>
            <a:ext cx="6516216" cy="461665"/>
          </a:xfrm>
          <a:prstGeom prst="rect">
            <a:avLst/>
          </a:prstGeom>
          <a:noFill/>
        </p:spPr>
        <p:txBody>
          <a:bodyPr wrap="square" rtlCol="0">
            <a:spAutoFit/>
          </a:bodyPr>
          <a:lstStyle/>
          <a:p>
            <a:pPr algn="ctr"/>
            <a:r>
              <a:rPr lang="es-MX" sz="1200" dirty="0" err="1" smtClean="0"/>
              <a:t>Cel</a:t>
            </a:r>
            <a:r>
              <a:rPr lang="es-MX" sz="1200" dirty="0" smtClean="0"/>
              <a:t>: 351-108-09-20     Conmutador: 01-(351) 126-18-15     Id: 30*4*743025 </a:t>
            </a:r>
          </a:p>
          <a:p>
            <a:pPr algn="ctr"/>
            <a:r>
              <a:rPr lang="es-MX" sz="1200" dirty="0" smtClean="0"/>
              <a:t>Correo: info@stiz.com.mx     www.stiz.com.mx</a:t>
            </a:r>
            <a:endParaRPr lang="es-MX"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2" name="11 CuadroTexto"/>
          <p:cNvSpPr txBox="1"/>
          <p:nvPr/>
        </p:nvSpPr>
        <p:spPr>
          <a:xfrm>
            <a:off x="4283968" y="3140968"/>
            <a:ext cx="5004048" cy="1923604"/>
          </a:xfrm>
          <a:prstGeom prst="rect">
            <a:avLst/>
          </a:prstGeom>
          <a:noFill/>
        </p:spPr>
        <p:txBody>
          <a:bodyPr wrap="square" rtlCol="0">
            <a:spAutoFit/>
          </a:bodyPr>
          <a:lstStyle/>
          <a:p>
            <a:r>
              <a:rPr lang="es-MX" sz="1600" b="1" dirty="0" smtClean="0"/>
              <a:t>REQUERIMIENTOS:</a:t>
            </a:r>
          </a:p>
          <a:p>
            <a:endParaRPr lang="es-MX" sz="700" dirty="0" smtClean="0"/>
          </a:p>
          <a:p>
            <a:pPr>
              <a:buFont typeface="Wingdings" pitchFamily="2" charset="2"/>
              <a:buChar char="ü"/>
            </a:pPr>
            <a:r>
              <a:rPr lang="es-MX" sz="1200" dirty="0" smtClean="0"/>
              <a:t>Teamviewer.</a:t>
            </a:r>
          </a:p>
          <a:p>
            <a:pPr>
              <a:buFont typeface="Wingdings" pitchFamily="2" charset="2"/>
              <a:buChar char="ü"/>
            </a:pPr>
            <a:r>
              <a:rPr lang="es-MX" sz="1200" dirty="0" smtClean="0"/>
              <a:t>Una persona de apoyo en sus instalaciones.</a:t>
            </a:r>
          </a:p>
          <a:p>
            <a:pPr>
              <a:buFont typeface="Wingdings" pitchFamily="2" charset="2"/>
              <a:buChar char="ü"/>
            </a:pPr>
            <a:r>
              <a:rPr lang="es-MX" sz="1200" dirty="0" smtClean="0"/>
              <a:t>Que sus equipos ya se encuentren configurados en red local.</a:t>
            </a:r>
          </a:p>
          <a:p>
            <a:pPr>
              <a:buFont typeface="Wingdings" pitchFamily="2" charset="2"/>
              <a:buChar char="ü"/>
            </a:pPr>
            <a:r>
              <a:rPr lang="es-MX" sz="1200" dirty="0" smtClean="0"/>
              <a:t>De preferencia que todas sus computadoras cuenten con IP fija.</a:t>
            </a:r>
          </a:p>
          <a:p>
            <a:pPr>
              <a:buFont typeface="Wingdings" pitchFamily="2" charset="2"/>
              <a:buChar char="ü"/>
            </a:pPr>
            <a:r>
              <a:rPr lang="es-MX" sz="1200" dirty="0" smtClean="0"/>
              <a:t>Que sus impresoras ya se encuentren instaladas y configuradas en el sistema operativo Windows.</a:t>
            </a:r>
          </a:p>
          <a:p>
            <a:pPr>
              <a:buFont typeface="Wingdings" pitchFamily="2" charset="2"/>
              <a:buChar char="ü"/>
            </a:pPr>
            <a:r>
              <a:rPr lang="es-MX" sz="1200" dirty="0" smtClean="0"/>
              <a:t> La persona que nos asignen de apoyo debe de estar al pendiente en todo momento durante la instalación.</a:t>
            </a:r>
          </a:p>
        </p:txBody>
      </p:sp>
      <p:pic>
        <p:nvPicPr>
          <p:cNvPr id="13"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275399" y="2243821"/>
            <a:ext cx="2473065" cy="1527112"/>
          </a:xfrm>
          <a:prstGeom prst="rect">
            <a:avLst/>
          </a:prstGeom>
          <a:noFill/>
          <a:ln w="9525">
            <a:noFill/>
            <a:miter lim="800000"/>
            <a:headEnd/>
            <a:tailEnd/>
          </a:ln>
        </p:spPr>
      </p:pic>
      <p:pic>
        <p:nvPicPr>
          <p:cNvPr id="14" name="Picture 3" descr="http://2.bp.blogspot.com/-riHOEPZ8xDw/T7z_MstjodI/AAAAAAAAAEI/6g1MJRMyGds/s1600/asistencia.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7584" y="2420888"/>
            <a:ext cx="3236315" cy="2160240"/>
          </a:xfrm>
          <a:prstGeom prst="rect">
            <a:avLst/>
          </a:prstGeom>
          <a:noFill/>
        </p:spPr>
      </p:pic>
      <p:sp>
        <p:nvSpPr>
          <p:cNvPr id="16" name="15 CuadroTexto"/>
          <p:cNvSpPr txBox="1"/>
          <p:nvPr/>
        </p:nvSpPr>
        <p:spPr>
          <a:xfrm>
            <a:off x="755576" y="1052736"/>
            <a:ext cx="8388424" cy="1200329"/>
          </a:xfrm>
          <a:prstGeom prst="rect">
            <a:avLst/>
          </a:prstGeom>
          <a:noFill/>
        </p:spPr>
        <p:txBody>
          <a:bodyPr wrap="square" rtlCol="0">
            <a:spAutoFit/>
          </a:bodyPr>
          <a:lstStyle/>
          <a:p>
            <a:pPr algn="ctr"/>
            <a:r>
              <a:rPr lang="es-MX" sz="2400" b="1" dirty="0" smtClean="0">
                <a:latin typeface="Arial" pitchFamily="34" charset="0"/>
                <a:cs typeface="Arial" pitchFamily="34" charset="0"/>
              </a:rPr>
              <a:t>Nuestro departamento de soporte técnico le instalará el software en todos sus equipos, por lo que usted no tendrá problemas para la instalación del sistema.</a:t>
            </a:r>
          </a:p>
        </p:txBody>
      </p:sp>
      <p:sp>
        <p:nvSpPr>
          <p:cNvPr id="17" name="16 Rectángulo"/>
          <p:cNvSpPr/>
          <p:nvPr/>
        </p:nvSpPr>
        <p:spPr>
          <a:xfrm>
            <a:off x="827584" y="4479503"/>
            <a:ext cx="2035685" cy="461665"/>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s-E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Vía remota</a:t>
            </a:r>
            <a:endParaRPr lang="es-E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0" name="19 CuadroTexto"/>
          <p:cNvSpPr txBox="1"/>
          <p:nvPr/>
        </p:nvSpPr>
        <p:spPr>
          <a:xfrm>
            <a:off x="827584" y="5085184"/>
            <a:ext cx="4824536" cy="1107996"/>
          </a:xfrm>
          <a:prstGeom prst="rect">
            <a:avLst/>
          </a:prstGeom>
          <a:noFill/>
        </p:spPr>
        <p:txBody>
          <a:bodyPr wrap="square" rtlCol="0">
            <a:spAutoFit/>
          </a:bodyPr>
          <a:lstStyle/>
          <a:p>
            <a:r>
              <a:rPr lang="es-MX" sz="1100" dirty="0" smtClean="0">
                <a:solidFill>
                  <a:srgbClr val="FF0000"/>
                </a:solidFill>
              </a:rPr>
              <a:t>Para coordinar la instalación de su sistema es necesario enviar un correo a </a:t>
            </a:r>
            <a:r>
              <a:rPr lang="es-MX" sz="1100" dirty="0" smtClean="0">
                <a:solidFill>
                  <a:srgbClr val="FF0000"/>
                </a:solidFill>
                <a:hlinkClick r:id="rId7"/>
              </a:rPr>
              <a:t>stiz_controles@hotmail.com</a:t>
            </a:r>
            <a:r>
              <a:rPr lang="es-MX" sz="1100" dirty="0" smtClean="0">
                <a:solidFill>
                  <a:srgbClr val="FF0000"/>
                </a:solidFill>
              </a:rPr>
              <a:t>  </a:t>
            </a:r>
          </a:p>
          <a:p>
            <a:r>
              <a:rPr lang="es-MX" sz="1100" dirty="0" smtClean="0">
                <a:solidFill>
                  <a:srgbClr val="FF0000"/>
                </a:solidFill>
              </a:rPr>
              <a:t>Hay que tomar en cuenta los horarios de soporte técnico y la fila de espera de clientes, en SOLUCIONES EN TECNOLOGIA E INFORMATICA DE ZAMORA todos los clientes son importantes, por lo que respetamos el orden en el que se solicita la instalación o apoyo en soporte.</a:t>
            </a:r>
            <a:endParaRPr lang="es-MX" sz="1000" dirty="0" smtClean="0">
              <a:solidFill>
                <a:srgbClr val="FF0000"/>
              </a:solidFill>
            </a:endParaRPr>
          </a:p>
        </p:txBody>
      </p:sp>
      <p:sp>
        <p:nvSpPr>
          <p:cNvPr id="21" name="20 CuadroTexto"/>
          <p:cNvSpPr txBox="1"/>
          <p:nvPr/>
        </p:nvSpPr>
        <p:spPr>
          <a:xfrm>
            <a:off x="2267744" y="6259378"/>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22" name="21 CuadroTexto"/>
          <p:cNvSpPr txBox="1"/>
          <p:nvPr/>
        </p:nvSpPr>
        <p:spPr>
          <a:xfrm>
            <a:off x="5508104" y="5085184"/>
            <a:ext cx="3528392" cy="1215717"/>
          </a:xfrm>
          <a:prstGeom prst="rect">
            <a:avLst/>
          </a:prstGeom>
          <a:solidFill>
            <a:srgbClr val="FF0000"/>
          </a:solidFill>
          <a:ln>
            <a:solidFill>
              <a:schemeClr val="tx1"/>
            </a:solidFill>
          </a:ln>
        </p:spPr>
        <p:txBody>
          <a:bodyPr wrap="square" rtlCol="0">
            <a:spAutoFit/>
          </a:bodyPr>
          <a:lstStyle/>
          <a:p>
            <a:pPr algn="ctr"/>
            <a:r>
              <a:rPr lang="es-MX" sz="1600" b="1" dirty="0" smtClean="0">
                <a:solidFill>
                  <a:schemeClr val="bg1"/>
                </a:solidFill>
              </a:rPr>
              <a:t>INSTALACIÓN EN SITIO:</a:t>
            </a:r>
          </a:p>
          <a:p>
            <a:pPr algn="ctr"/>
            <a:endParaRPr lang="es-MX" sz="700" dirty="0" smtClean="0">
              <a:solidFill>
                <a:schemeClr val="bg1"/>
              </a:solidFill>
            </a:endParaRPr>
          </a:p>
          <a:p>
            <a:pPr algn="ctr"/>
            <a:r>
              <a:rPr lang="es-MX" sz="1000" dirty="0" smtClean="0">
                <a:solidFill>
                  <a:schemeClr val="bg1"/>
                </a:solidFill>
              </a:rPr>
              <a:t>Si usted lo prefiere, le podemos enviar un técnico especializado directo a sus instalaciones para que le deje software y hardware funcionando al 100%.</a:t>
            </a:r>
          </a:p>
          <a:p>
            <a:pPr algn="ctr"/>
            <a:r>
              <a:rPr lang="es-MX" sz="1000" dirty="0" smtClean="0">
                <a:solidFill>
                  <a:schemeClr val="bg1"/>
                </a:solidFill>
              </a:rPr>
              <a:t>Solo es necesario cubrir los viáticos correspondientes ( Avión, Autobús, Hospedaje, Transporte, Alimentos, Según sea el caso. )</a:t>
            </a:r>
          </a:p>
        </p:txBody>
      </p:sp>
      <p:pic>
        <p:nvPicPr>
          <p:cNvPr id="23" name="22 Imagen" descr="logo.png"/>
          <p:cNvPicPr>
            <a:picLocks noChangeAspect="1"/>
          </p:cNvPicPr>
          <p:nvPr/>
        </p:nvPicPr>
        <p:blipFill>
          <a:blip r:embed="rId8" cstate="print"/>
          <a:stretch>
            <a:fillRect/>
          </a:stretch>
        </p:blipFill>
        <p:spPr>
          <a:xfrm>
            <a:off x="0" y="44624"/>
            <a:ext cx="1043608" cy="1047638"/>
          </a:xfrm>
          <a:prstGeom prst="rect">
            <a:avLst/>
          </a:prstGeom>
          <a:ln>
            <a:noFill/>
          </a:ln>
          <a:effectLst>
            <a:softEdge rad="112500"/>
          </a:effectLst>
        </p:spPr>
      </p:pic>
      <p:sp>
        <p:nvSpPr>
          <p:cNvPr id="27" name="26 Rectángulo"/>
          <p:cNvSpPr/>
          <p:nvPr/>
        </p:nvSpPr>
        <p:spPr>
          <a:xfrm>
            <a:off x="0" y="607994"/>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Instalación del software:</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24" name="23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cstate="print"/>
          <a:srcRect/>
          <a:stretch>
            <a:fillRect/>
          </a:stretch>
        </p:blipFill>
        <p:spPr bwMode="auto">
          <a:xfrm>
            <a:off x="611560" y="3140968"/>
            <a:ext cx="1777380" cy="2369840"/>
          </a:xfrm>
          <a:prstGeom prst="rect">
            <a:avLst/>
          </a:prstGeom>
          <a:noFill/>
          <a:ln w="9525">
            <a:noFill/>
            <a:miter lim="800000"/>
            <a:headEnd/>
            <a:tailEnd/>
          </a:ln>
        </p:spPr>
      </p:pic>
      <p:pic>
        <p:nvPicPr>
          <p:cNvPr id="24" name="Picture 3"/>
          <p:cNvPicPr>
            <a:picLocks noChangeAspect="1" noChangeArrowheads="1"/>
          </p:cNvPicPr>
          <p:nvPr/>
        </p:nvPicPr>
        <p:blipFill>
          <a:blip r:embed="rId4" cstate="print"/>
          <a:srcRect/>
          <a:stretch>
            <a:fillRect/>
          </a:stretch>
        </p:blipFill>
        <p:spPr bwMode="auto">
          <a:xfrm>
            <a:off x="-3461" y="188640"/>
            <a:ext cx="809625" cy="6264696"/>
          </a:xfrm>
          <a:prstGeom prst="rect">
            <a:avLst/>
          </a:prstGeom>
          <a:noFill/>
          <a:ln w="9525">
            <a:noFill/>
            <a:miter lim="800000"/>
            <a:headEnd/>
            <a:tailEnd/>
          </a:ln>
        </p:spPr>
      </p:pic>
      <p:pic>
        <p:nvPicPr>
          <p:cNvPr id="11" name="Picture 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363434" y="4608921"/>
            <a:ext cx="2780566" cy="1772407"/>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2" name="11 CuadroTexto"/>
          <p:cNvSpPr txBox="1"/>
          <p:nvPr/>
        </p:nvSpPr>
        <p:spPr>
          <a:xfrm>
            <a:off x="756592" y="1052736"/>
            <a:ext cx="8387408" cy="2169825"/>
          </a:xfrm>
          <a:prstGeom prst="rect">
            <a:avLst/>
          </a:prstGeom>
          <a:noFill/>
        </p:spPr>
        <p:txBody>
          <a:bodyPr wrap="square" rtlCol="0">
            <a:spAutoFit/>
          </a:bodyPr>
          <a:lstStyle/>
          <a:p>
            <a:pPr algn="just"/>
            <a:r>
              <a:rPr lang="es-MX" sz="1350" dirty="0" smtClean="0">
                <a:latin typeface="Arial" pitchFamily="34" charset="0"/>
                <a:cs typeface="Arial" pitchFamily="34" charset="0"/>
              </a:rPr>
              <a:t>En </a:t>
            </a:r>
            <a:r>
              <a:rPr lang="es-MX" sz="1350" b="1" dirty="0" smtClean="0">
                <a:latin typeface="Arial" pitchFamily="34" charset="0"/>
                <a:cs typeface="Arial" pitchFamily="34" charset="0"/>
              </a:rPr>
              <a:t>Soluciones En Tecnología E Informática De Zamora</a:t>
            </a:r>
            <a:r>
              <a:rPr lang="es-MX" sz="1350" dirty="0" smtClean="0">
                <a:latin typeface="Arial" pitchFamily="34" charset="0"/>
                <a:cs typeface="Arial" pitchFamily="34" charset="0"/>
              </a:rPr>
              <a:t> nos preocupamos por su inversión, es por eso que le damos la opción de que </a:t>
            </a:r>
            <a:r>
              <a:rPr lang="es-MX" sz="1350" b="1" dirty="0" smtClean="0">
                <a:solidFill>
                  <a:srgbClr val="0000FF"/>
                </a:solidFill>
                <a:latin typeface="Arial" pitchFamily="34" charset="0"/>
                <a:cs typeface="Arial" pitchFamily="34" charset="0"/>
              </a:rPr>
              <a:t>no invierta 1 solo peso en capacitación</a:t>
            </a:r>
            <a:r>
              <a:rPr lang="es-MX" sz="1350" dirty="0" smtClean="0">
                <a:latin typeface="Arial" pitchFamily="34" charset="0"/>
                <a:cs typeface="Arial" pitchFamily="34" charset="0"/>
              </a:rPr>
              <a:t>, ya que este servicio por lo general cualquier empresa lo cobra por hora. </a:t>
            </a:r>
          </a:p>
          <a:p>
            <a:pPr algn="just"/>
            <a:endParaRPr lang="es-MX" sz="1350" dirty="0" smtClean="0">
              <a:latin typeface="Arial" pitchFamily="34" charset="0"/>
              <a:cs typeface="Arial" pitchFamily="34" charset="0"/>
            </a:endParaRPr>
          </a:p>
          <a:p>
            <a:pPr algn="just"/>
            <a:r>
              <a:rPr lang="es-MX" sz="1350" dirty="0" smtClean="0">
                <a:latin typeface="Arial" pitchFamily="34" charset="0"/>
                <a:cs typeface="Arial" pitchFamily="34" charset="0"/>
              </a:rPr>
              <a:t>Al adquirir el software, le entregaremos un paquete de videos con ejemplos reales, los cuales le enseñarán como utilizar cada una de las opciones del sistema. Un video le enseña como configurar el software, otro como dar de alta productos, otro como dar de alta usuarios, y así sucesivamente.</a:t>
            </a:r>
          </a:p>
          <a:p>
            <a:pPr algn="just"/>
            <a:endParaRPr lang="es-MX" sz="1350" dirty="0" smtClean="0">
              <a:latin typeface="Arial" pitchFamily="34" charset="0"/>
              <a:cs typeface="Arial" pitchFamily="34" charset="0"/>
            </a:endParaRPr>
          </a:p>
          <a:p>
            <a:pPr algn="just"/>
            <a:r>
              <a:rPr lang="es-MX" sz="1350" dirty="0" smtClean="0">
                <a:latin typeface="Arial" pitchFamily="34" charset="0"/>
                <a:cs typeface="Arial" pitchFamily="34" charset="0"/>
              </a:rPr>
              <a:t>Si una vez viendo los videos tutoriales, cree que sea necesaria una capacitación, usted decide cuantas horas cree convenientes contratar para capacitación de su personal.</a:t>
            </a:r>
          </a:p>
        </p:txBody>
      </p:sp>
      <p:sp>
        <p:nvSpPr>
          <p:cNvPr id="13" name="12 CuadroTexto"/>
          <p:cNvSpPr txBox="1"/>
          <p:nvPr/>
        </p:nvSpPr>
        <p:spPr>
          <a:xfrm>
            <a:off x="827584" y="5013176"/>
            <a:ext cx="5616624" cy="738664"/>
          </a:xfrm>
          <a:prstGeom prst="rect">
            <a:avLst/>
          </a:prstGeom>
          <a:noFill/>
        </p:spPr>
        <p:txBody>
          <a:bodyPr wrap="square" rtlCol="0">
            <a:spAutoFit/>
          </a:bodyPr>
          <a:lstStyle/>
          <a:p>
            <a:r>
              <a:rPr lang="es-MX" sz="1400" dirty="0" smtClean="0"/>
              <a:t>EL SOFTWARE ES MUY SENCILLO, CUALQUIER PERSONA LO PUEDE UTILIZAR SIN NECESIDAD DE CONTRATAR HORAS DE CAPACITACIÓN, LOS VIDEOS LE EXPLICARÁN TODO.</a:t>
            </a:r>
          </a:p>
        </p:txBody>
      </p:sp>
      <p:sp>
        <p:nvSpPr>
          <p:cNvPr id="14" name="13 CuadroTexto"/>
          <p:cNvSpPr txBox="1"/>
          <p:nvPr/>
        </p:nvSpPr>
        <p:spPr>
          <a:xfrm>
            <a:off x="5364088" y="3293403"/>
            <a:ext cx="3528392" cy="1215717"/>
          </a:xfrm>
          <a:prstGeom prst="rect">
            <a:avLst/>
          </a:prstGeom>
          <a:solidFill>
            <a:srgbClr val="FF0000"/>
          </a:solidFill>
          <a:ln>
            <a:solidFill>
              <a:schemeClr val="tx1"/>
            </a:solidFill>
          </a:ln>
        </p:spPr>
        <p:txBody>
          <a:bodyPr wrap="square" rtlCol="0">
            <a:spAutoFit/>
          </a:bodyPr>
          <a:lstStyle/>
          <a:p>
            <a:pPr algn="ctr"/>
            <a:r>
              <a:rPr lang="es-MX" sz="1600" b="1" dirty="0" smtClean="0">
                <a:solidFill>
                  <a:schemeClr val="bg1"/>
                </a:solidFill>
              </a:rPr>
              <a:t>CAPACITACIÓN EN SITIO:</a:t>
            </a:r>
          </a:p>
          <a:p>
            <a:pPr algn="ctr"/>
            <a:endParaRPr lang="es-MX" sz="700" dirty="0" smtClean="0">
              <a:solidFill>
                <a:schemeClr val="bg1"/>
              </a:solidFill>
            </a:endParaRPr>
          </a:p>
          <a:p>
            <a:pPr algn="ctr"/>
            <a:r>
              <a:rPr lang="es-MX" sz="1000" dirty="0" smtClean="0">
                <a:solidFill>
                  <a:schemeClr val="bg1"/>
                </a:solidFill>
              </a:rPr>
              <a:t>Si usted lo prefiere, le podemos enviar un técnico especializado directo a sus instalaciones para que le deje software y hardware funcionando al 100% y le proporcione una amplia capacitación.</a:t>
            </a:r>
          </a:p>
          <a:p>
            <a:pPr algn="ctr"/>
            <a:r>
              <a:rPr lang="es-MX" sz="1000" dirty="0" smtClean="0">
                <a:solidFill>
                  <a:schemeClr val="bg1"/>
                </a:solidFill>
              </a:rPr>
              <a:t>Solo es necesario cubrir los viáticos correspondientes ( Avión, Autobús, Hospedaje, Transporte, Alimentos, Según sea el caso. )</a:t>
            </a:r>
          </a:p>
        </p:txBody>
      </p:sp>
      <p:sp>
        <p:nvSpPr>
          <p:cNvPr id="16" name="15 CuadroTexto"/>
          <p:cNvSpPr txBox="1"/>
          <p:nvPr/>
        </p:nvSpPr>
        <p:spPr>
          <a:xfrm>
            <a:off x="2267744" y="3293403"/>
            <a:ext cx="2952328" cy="954107"/>
          </a:xfrm>
          <a:prstGeom prst="rect">
            <a:avLst/>
          </a:prstGeom>
          <a:solidFill>
            <a:srgbClr val="FFFF00"/>
          </a:solidFill>
        </p:spPr>
        <p:txBody>
          <a:bodyPr wrap="square" rtlCol="0">
            <a:spAutoFit/>
          </a:bodyPr>
          <a:lstStyle/>
          <a:p>
            <a:pPr algn="ctr"/>
            <a:r>
              <a:rPr lang="es-MX" sz="1400" b="1" dirty="0" smtClean="0">
                <a:solidFill>
                  <a:srgbClr val="0000FF"/>
                </a:solidFill>
              </a:rPr>
              <a:t>Al contratar capacitación, se la podemos dar en línea por medio de skype o bien, presencial si usted lo prefiere. </a:t>
            </a:r>
            <a:endParaRPr lang="es-MX" sz="1400" b="1" dirty="0">
              <a:solidFill>
                <a:srgbClr val="0000FF"/>
              </a:solidFill>
            </a:endParaRPr>
          </a:p>
        </p:txBody>
      </p:sp>
      <p:sp>
        <p:nvSpPr>
          <p:cNvPr id="17" name="16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pic>
        <p:nvPicPr>
          <p:cNvPr id="20" name="19 Imagen" descr="logo.png"/>
          <p:cNvPicPr>
            <a:picLocks noChangeAspect="1"/>
          </p:cNvPicPr>
          <p:nvPr/>
        </p:nvPicPr>
        <p:blipFill>
          <a:blip r:embed="rId7" cstate="print"/>
          <a:stretch>
            <a:fillRect/>
          </a:stretch>
        </p:blipFill>
        <p:spPr>
          <a:xfrm>
            <a:off x="0" y="44624"/>
            <a:ext cx="1043608" cy="1047638"/>
          </a:xfrm>
          <a:prstGeom prst="rect">
            <a:avLst/>
          </a:prstGeom>
          <a:ln>
            <a:noFill/>
          </a:ln>
          <a:effectLst>
            <a:softEdge rad="112500"/>
          </a:effectLst>
        </p:spPr>
      </p:pic>
      <p:sp>
        <p:nvSpPr>
          <p:cNvPr id="23" name="22 Rectángulo"/>
          <p:cNvSpPr/>
          <p:nvPr/>
        </p:nvSpPr>
        <p:spPr>
          <a:xfrm>
            <a:off x="0" y="607994"/>
            <a:ext cx="9144000" cy="400110"/>
          </a:xfrm>
          <a:prstGeom prst="rect">
            <a:avLst/>
          </a:prstGeom>
          <a:noFill/>
        </p:spPr>
        <p:txBody>
          <a:bodyPr wrap="square" lIns="91440" tIns="45720" rIns="91440" bIns="45720">
            <a:spAutoFit/>
          </a:bodyPr>
          <a:lstStyle/>
          <a:p>
            <a:pPr algn="ctr"/>
            <a:r>
              <a:rPr lang="es-ES" sz="2000" dirty="0" smtClean="0">
                <a:ln w="18415" cmpd="sng">
                  <a:solidFill>
                    <a:schemeClr val="tx1"/>
                  </a:solidFill>
                  <a:prstDash val="solid"/>
                </a:ln>
                <a:effectLst>
                  <a:outerShdw blurRad="63500" dir="3600000" algn="tl" rotWithShape="0">
                    <a:srgbClr val="000000">
                      <a:alpha val="70000"/>
                    </a:srgbClr>
                  </a:outerShdw>
                </a:effectLst>
              </a:rPr>
              <a:t>Capacitación:</a:t>
            </a:r>
            <a:endParaRPr lang="es-ES" sz="2000" dirty="0">
              <a:ln w="18415" cmpd="sng">
                <a:solidFill>
                  <a:schemeClr val="tx1"/>
                </a:solidFill>
                <a:prstDash val="solid"/>
              </a:ln>
              <a:effectLst>
                <a:outerShdw blurRad="63500" dir="3600000" algn="tl" rotWithShape="0">
                  <a:srgbClr val="000000">
                    <a:alpha val="70000"/>
                  </a:srgbClr>
                </a:outerShdw>
              </a:effectLst>
            </a:endParaRPr>
          </a:p>
        </p:txBody>
      </p:sp>
      <p:sp>
        <p:nvSpPr>
          <p:cNvPr id="21" name="20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LAVANDERÍAS Y TINTORERÍAS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7396</TotalTime>
  <Words>3468</Words>
  <Application>Microsoft Office PowerPoint</Application>
  <PresentationFormat>Presentación en pantalla (4:3)</PresentationFormat>
  <Paragraphs>331</Paragraphs>
  <Slides>19</Slides>
  <Notes>19</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TECSYS</dc:creator>
  <cp:lastModifiedBy>FERNANDO DOMINGUEZ</cp:lastModifiedBy>
  <cp:revision>286</cp:revision>
  <dcterms:created xsi:type="dcterms:W3CDTF">2013-11-13T21:29:27Z</dcterms:created>
  <dcterms:modified xsi:type="dcterms:W3CDTF">2017-07-03T21:57:24Z</dcterms:modified>
</cp:coreProperties>
</file>